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1"/>
  </p:notesMasterIdLst>
  <p:sldIdLst>
    <p:sldId id="490" r:id="rId5"/>
    <p:sldId id="474" r:id="rId6"/>
    <p:sldId id="503" r:id="rId7"/>
    <p:sldId id="470" r:id="rId8"/>
    <p:sldId id="491" r:id="rId9"/>
    <p:sldId id="492" r:id="rId10"/>
    <p:sldId id="493" r:id="rId11"/>
    <p:sldId id="494" r:id="rId12"/>
    <p:sldId id="495" r:id="rId13"/>
    <p:sldId id="496" r:id="rId14"/>
    <p:sldId id="497" r:id="rId15"/>
    <p:sldId id="498" r:id="rId16"/>
    <p:sldId id="499" r:id="rId17"/>
    <p:sldId id="500" r:id="rId18"/>
    <p:sldId id="501" r:id="rId19"/>
    <p:sldId id="502" r:id="rId2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userDrawn="1">
          <p15:clr>
            <a:srgbClr val="A4A3A4"/>
          </p15:clr>
        </p15:guide>
        <p15:guide id="2" pos="756" userDrawn="1">
          <p15:clr>
            <a:srgbClr val="A4A3A4"/>
          </p15:clr>
        </p15:guide>
        <p15:guide id="3" pos="1391" userDrawn="1">
          <p15:clr>
            <a:srgbClr val="A4A3A4"/>
          </p15:clr>
        </p15:guide>
        <p15:guide id="4" orient="horz" pos="73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822002-3ADC-0FE5-FB6D-5976F04AADAC}" name="David Evans" initials="DE" userId="S::david.evans@younglivesvscancer.org.uk::84c9f381-b515-4d22-a3ee-4391b7f7535c" providerId="AD"/>
  <p188:author id="{23921F13-0D2B-3151-A84C-2B06A8C3DBFD}" name="Jennifer Harries" initials="JH" userId="S::jennifer.harries@younglivesvscancer.org.uk::570c68d2-e1e7-47e8-9060-a8df6805c5b6" providerId="AD"/>
  <p188:author id="{D707FD19-A666-F24D-A68B-4992690BA082}" name="Laura Smith" initials="LS" userId="S::laura.smith@younglivesvscancer.org.uk::e08992f2-47d1-48a9-8244-700f84bb5def" providerId="AD"/>
  <p188:author id="{95305D42-CC8A-A0F5-837E-99D2E5D81CDE}" name="Hannah Beattie" initials="HB" userId="S::hannah.beattie@younglivesvscancer.org.uk::1156bd8f-b4f6-4f5e-b839-34082bcbe22f" providerId="AD"/>
  <p188:author id="{7760398C-4055-66FF-2412-74E1BE124488}" name="Elizabeth Whittaker" initials="EW" userId="S::elizabeth.whittaker@younglivesvscancer.org.uk::57158460-e8bc-49b6-a83d-568fa80d216b" providerId="AD"/>
  <p188:author id="{EA9F63B4-E228-9F02-7B21-D727775A3D11}" name="Chris Reed" initials="CR" userId="S::chris.reed@younglivesvscancer.org.uk::f7d6009e-f0f4-4fcf-8280-6d6fe6047e3a" providerId="AD"/>
  <p188:author id="{7F68DEEE-032F-7419-D468-D74712DB141D}" name="Daniel Jones" initials="DJ" userId="S::daniel.jones@younglivesvscancer.org.uk::0ae03bff-2d23-437b-bddc-3d30a424e0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Mallett" initials="LM" lastIdx="6" clrIdx="0">
    <p:extLst>
      <p:ext uri="{19B8F6BF-5375-455C-9EA6-DF929625EA0E}">
        <p15:presenceInfo xmlns:p15="http://schemas.microsoft.com/office/powerpoint/2012/main" userId="S::luke.mallett@clicsargent.org.uk::b38e8281-a59a-426c-9232-86ad4121014a" providerId="AD"/>
      </p:ext>
    </p:extLst>
  </p:cmAuthor>
  <p:cmAuthor id="2" name="Luke Mallett" initials="LM [2]" lastIdx="2" clrIdx="1">
    <p:extLst>
      <p:ext uri="{19B8F6BF-5375-455C-9EA6-DF929625EA0E}">
        <p15:presenceInfo xmlns:p15="http://schemas.microsoft.com/office/powerpoint/2012/main" userId="S-1-5-21-3368347312-3553393537-588262775-18828" providerId="AD"/>
      </p:ext>
    </p:extLst>
  </p:cmAuthor>
  <p:cmAuthor id="3" name="Jennifer Harries" initials="JH" lastIdx="14" clrIdx="2">
    <p:extLst>
      <p:ext uri="{19B8F6BF-5375-455C-9EA6-DF929625EA0E}">
        <p15:presenceInfo xmlns:p15="http://schemas.microsoft.com/office/powerpoint/2012/main" userId="S-1-12-1-1460431058-1206444519-3752353936-3066365288" providerId="AD"/>
      </p:ext>
    </p:extLst>
  </p:cmAuthor>
  <p:cmAuthor id="4" name="Elizabeth Whittaker" initials="EW" lastIdx="15" clrIdx="3">
    <p:extLst>
      <p:ext uri="{19B8F6BF-5375-455C-9EA6-DF929625EA0E}">
        <p15:presenceInfo xmlns:p15="http://schemas.microsoft.com/office/powerpoint/2012/main" userId="S::elizabeth.whittaker@younglivesvscancer.org.uk::57158460-e8bc-49b6-a83d-568fa80d216b" providerId="AD"/>
      </p:ext>
    </p:extLst>
  </p:cmAuthor>
  <p:cmAuthor id="5" name="Hannah Beattie" initials="HB" lastIdx="3" clrIdx="4">
    <p:extLst>
      <p:ext uri="{19B8F6BF-5375-455C-9EA6-DF929625EA0E}">
        <p15:presenceInfo xmlns:p15="http://schemas.microsoft.com/office/powerpoint/2012/main" userId="S::hannah.beattie@younglivesvscancer.org.uk::1156bd8f-b4f6-4f5e-b839-34082bcbe22f" providerId="AD"/>
      </p:ext>
    </p:extLst>
  </p:cmAuthor>
  <p:cmAuthor id="6" name="Jennifer Harries" initials="JH [2]" lastIdx="1" clrIdx="5">
    <p:extLst>
      <p:ext uri="{19B8F6BF-5375-455C-9EA6-DF929625EA0E}">
        <p15:presenceInfo xmlns:p15="http://schemas.microsoft.com/office/powerpoint/2012/main" userId="S::jennifer.harries@younglivesvscancer.org.uk::570c68d2-e1e7-47e8-9060-a8df6805c5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3"/>
    <a:srgbClr val="FFF9E5"/>
    <a:srgbClr val="A5097E"/>
    <a:srgbClr val="020A0A"/>
    <a:srgbClr val="E1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624FB-617F-4C5D-902E-6BF8E0BDD5F4}" v="9" dt="2026-03-30T07:32:23.257"/>
    <p1510:client id="{DCEEFFDF-B7E1-61BD-6E0F-31522C26AE3F}" v="6" dt="2026-03-30T09:35:53.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72" y="43"/>
      </p:cViewPr>
      <p:guideLst>
        <p:guide orient="horz" pos="3884"/>
        <p:guide pos="756"/>
        <p:guide pos="1391"/>
        <p:guide orient="horz" pos="7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39819C9-B1AE-CC45-9D05-6915683A5EE2}" type="datetimeFigureOut">
              <a:rPr lang="en-US" smtClean="0"/>
              <a:t>4/1/2026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65BE512-24C7-C04A-B54C-CC9512318136}" type="slidenum">
              <a:rPr lang="en-US" smtClean="0"/>
              <a:t>‹#›</a:t>
            </a:fld>
            <a:endParaRPr lang="en-US"/>
          </a:p>
        </p:txBody>
      </p:sp>
    </p:spTree>
    <p:extLst>
      <p:ext uri="{BB962C8B-B14F-4D97-AF65-F5344CB8AC3E}">
        <p14:creationId xmlns:p14="http://schemas.microsoft.com/office/powerpoint/2010/main" val="87353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5BE512-24C7-C04A-B54C-CC9512318136}" type="slidenum">
              <a:rPr lang="en-US" smtClean="0"/>
              <a:t>1</a:t>
            </a:fld>
            <a:endParaRPr lang="en-US"/>
          </a:p>
        </p:txBody>
      </p:sp>
    </p:spTree>
    <p:extLst>
      <p:ext uri="{BB962C8B-B14F-4D97-AF65-F5344CB8AC3E}">
        <p14:creationId xmlns:p14="http://schemas.microsoft.com/office/powerpoint/2010/main" val="265229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55E3D-E424-92F2-85B5-5D6E6DC03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80A22-E125-2E3E-7FC2-0108BEFA0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2038E-4A0B-0BD3-7DAD-56CEFA2C3ADD}"/>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1F0B12A4-75CA-3B32-061D-253111607E66}"/>
              </a:ext>
            </a:extLst>
          </p:cNvPr>
          <p:cNvSpPr>
            <a:spLocks noGrp="1"/>
          </p:cNvSpPr>
          <p:nvPr>
            <p:ph type="sldNum" sz="quarter" idx="10"/>
          </p:nvPr>
        </p:nvSpPr>
        <p:spPr/>
        <p:txBody>
          <a:bodyPr/>
          <a:lstStyle/>
          <a:p>
            <a:fld id="{365BE512-24C7-C04A-B54C-CC9512318136}" type="slidenum">
              <a:rPr lang="en-US" smtClean="0"/>
              <a:t>12</a:t>
            </a:fld>
            <a:endParaRPr lang="en-US"/>
          </a:p>
        </p:txBody>
      </p:sp>
    </p:spTree>
    <p:extLst>
      <p:ext uri="{BB962C8B-B14F-4D97-AF65-F5344CB8AC3E}">
        <p14:creationId xmlns:p14="http://schemas.microsoft.com/office/powerpoint/2010/main" val="330785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3366-EE85-CB11-A778-F1264B49F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4B3DE-0B13-90E9-0DF6-0E82C4272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85171-2B77-A9BC-3092-D3BC78E2E1C1}"/>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E853E503-7933-CD97-C65D-D683D7FC9F85}"/>
              </a:ext>
            </a:extLst>
          </p:cNvPr>
          <p:cNvSpPr>
            <a:spLocks noGrp="1"/>
          </p:cNvSpPr>
          <p:nvPr>
            <p:ph type="sldNum" sz="quarter" idx="10"/>
          </p:nvPr>
        </p:nvSpPr>
        <p:spPr/>
        <p:txBody>
          <a:bodyPr/>
          <a:lstStyle/>
          <a:p>
            <a:fld id="{365BE512-24C7-C04A-B54C-CC9512318136}" type="slidenum">
              <a:rPr lang="en-US" smtClean="0"/>
              <a:t>13</a:t>
            </a:fld>
            <a:endParaRPr lang="en-US"/>
          </a:p>
        </p:txBody>
      </p:sp>
    </p:spTree>
    <p:extLst>
      <p:ext uri="{BB962C8B-B14F-4D97-AF65-F5344CB8AC3E}">
        <p14:creationId xmlns:p14="http://schemas.microsoft.com/office/powerpoint/2010/main" val="261948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44977-65FC-142A-B496-D8F25CE33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0E50B-E5FC-C4EB-4417-4E6527EEE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36E8B-8A7D-4F0D-D4D2-747EE3DE63FA}"/>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19EA11CD-5754-2C3E-D1EC-022E97036403}"/>
              </a:ext>
            </a:extLst>
          </p:cNvPr>
          <p:cNvSpPr>
            <a:spLocks noGrp="1"/>
          </p:cNvSpPr>
          <p:nvPr>
            <p:ph type="sldNum" sz="quarter" idx="10"/>
          </p:nvPr>
        </p:nvSpPr>
        <p:spPr/>
        <p:txBody>
          <a:bodyPr/>
          <a:lstStyle/>
          <a:p>
            <a:fld id="{365BE512-24C7-C04A-B54C-CC9512318136}" type="slidenum">
              <a:rPr lang="en-US" smtClean="0"/>
              <a:t>14</a:t>
            </a:fld>
            <a:endParaRPr lang="en-US"/>
          </a:p>
        </p:txBody>
      </p:sp>
    </p:spTree>
    <p:extLst>
      <p:ext uri="{BB962C8B-B14F-4D97-AF65-F5344CB8AC3E}">
        <p14:creationId xmlns:p14="http://schemas.microsoft.com/office/powerpoint/2010/main" val="4021377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D2227-1DDC-2EAD-9213-4762FAC57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F19AD-F5F1-09AC-9E28-D04114A4D0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8A819-9BCB-28AE-6EF7-766CA1E295C9}"/>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5A447330-C81C-F095-A136-06131D3B670D}"/>
              </a:ext>
            </a:extLst>
          </p:cNvPr>
          <p:cNvSpPr>
            <a:spLocks noGrp="1"/>
          </p:cNvSpPr>
          <p:nvPr>
            <p:ph type="sldNum" sz="quarter" idx="10"/>
          </p:nvPr>
        </p:nvSpPr>
        <p:spPr/>
        <p:txBody>
          <a:bodyPr/>
          <a:lstStyle/>
          <a:p>
            <a:fld id="{365BE512-24C7-C04A-B54C-CC9512318136}" type="slidenum">
              <a:rPr lang="en-US" smtClean="0"/>
              <a:t>15</a:t>
            </a:fld>
            <a:endParaRPr lang="en-US"/>
          </a:p>
        </p:txBody>
      </p:sp>
    </p:spTree>
    <p:extLst>
      <p:ext uri="{BB962C8B-B14F-4D97-AF65-F5344CB8AC3E}">
        <p14:creationId xmlns:p14="http://schemas.microsoft.com/office/powerpoint/2010/main" val="1181982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114D9-C409-8EFC-CB0D-8AD25598F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5A2D4-BB42-0D86-FF80-D01FFF0C9B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AB0A3-6F71-F2EC-20D4-4A9E8004AC07}"/>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F7009069-C8E6-52C6-6A9E-9C70150DD2EB}"/>
              </a:ext>
            </a:extLst>
          </p:cNvPr>
          <p:cNvSpPr>
            <a:spLocks noGrp="1"/>
          </p:cNvSpPr>
          <p:nvPr>
            <p:ph type="sldNum" sz="quarter" idx="10"/>
          </p:nvPr>
        </p:nvSpPr>
        <p:spPr/>
        <p:txBody>
          <a:bodyPr/>
          <a:lstStyle/>
          <a:p>
            <a:fld id="{365BE512-24C7-C04A-B54C-CC9512318136}" type="slidenum">
              <a:rPr lang="en-US" smtClean="0"/>
              <a:t>16</a:t>
            </a:fld>
            <a:endParaRPr lang="en-US"/>
          </a:p>
        </p:txBody>
      </p:sp>
    </p:spTree>
    <p:extLst>
      <p:ext uri="{BB962C8B-B14F-4D97-AF65-F5344CB8AC3E}">
        <p14:creationId xmlns:p14="http://schemas.microsoft.com/office/powerpoint/2010/main" val="310757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365BE512-24C7-C04A-B54C-CC9512318136}" type="slidenum">
              <a:rPr lang="en-US" smtClean="0"/>
              <a:t>4</a:t>
            </a:fld>
            <a:endParaRPr lang="en-US"/>
          </a:p>
        </p:txBody>
      </p:sp>
    </p:spTree>
    <p:extLst>
      <p:ext uri="{BB962C8B-B14F-4D97-AF65-F5344CB8AC3E}">
        <p14:creationId xmlns:p14="http://schemas.microsoft.com/office/powerpoint/2010/main" val="348496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3CDB0-3332-67AC-261E-B869A8116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49699-B02F-C0EE-72D4-98C2DAD4B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AA2EE-EC97-8758-ED0B-D6A50D6BC022}"/>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F97F6608-83AD-8FFF-06D1-E1A96BA40A8E}"/>
              </a:ext>
            </a:extLst>
          </p:cNvPr>
          <p:cNvSpPr>
            <a:spLocks noGrp="1"/>
          </p:cNvSpPr>
          <p:nvPr>
            <p:ph type="sldNum" sz="quarter" idx="10"/>
          </p:nvPr>
        </p:nvSpPr>
        <p:spPr/>
        <p:txBody>
          <a:bodyPr/>
          <a:lstStyle/>
          <a:p>
            <a:fld id="{365BE512-24C7-C04A-B54C-CC9512318136}" type="slidenum">
              <a:rPr lang="en-US" smtClean="0"/>
              <a:t>5</a:t>
            </a:fld>
            <a:endParaRPr lang="en-US"/>
          </a:p>
        </p:txBody>
      </p:sp>
    </p:spTree>
    <p:extLst>
      <p:ext uri="{BB962C8B-B14F-4D97-AF65-F5344CB8AC3E}">
        <p14:creationId xmlns:p14="http://schemas.microsoft.com/office/powerpoint/2010/main" val="158670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39194-EDDD-D992-7F97-56390F3DF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4134A-98A1-6F84-57AD-80FF62AD0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6C49B-711B-CAF6-C20E-F0E3D22975D8}"/>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4DC7FAF2-29B6-4250-A422-BE2180A62B1D}"/>
              </a:ext>
            </a:extLst>
          </p:cNvPr>
          <p:cNvSpPr>
            <a:spLocks noGrp="1"/>
          </p:cNvSpPr>
          <p:nvPr>
            <p:ph type="sldNum" sz="quarter" idx="10"/>
          </p:nvPr>
        </p:nvSpPr>
        <p:spPr/>
        <p:txBody>
          <a:bodyPr/>
          <a:lstStyle/>
          <a:p>
            <a:fld id="{365BE512-24C7-C04A-B54C-CC9512318136}" type="slidenum">
              <a:rPr lang="en-US" smtClean="0"/>
              <a:t>6</a:t>
            </a:fld>
            <a:endParaRPr lang="en-US"/>
          </a:p>
        </p:txBody>
      </p:sp>
    </p:spTree>
    <p:extLst>
      <p:ext uri="{BB962C8B-B14F-4D97-AF65-F5344CB8AC3E}">
        <p14:creationId xmlns:p14="http://schemas.microsoft.com/office/powerpoint/2010/main" val="21057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21C8F-9D69-D9D2-28DC-293D93293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3510E-D892-4AC9-F39D-E3904BC84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8B8D3-0739-BBDB-0247-1E31796F9712}"/>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85DF7B5F-5623-FF88-4C19-9390120D304A}"/>
              </a:ext>
            </a:extLst>
          </p:cNvPr>
          <p:cNvSpPr>
            <a:spLocks noGrp="1"/>
          </p:cNvSpPr>
          <p:nvPr>
            <p:ph type="sldNum" sz="quarter" idx="10"/>
          </p:nvPr>
        </p:nvSpPr>
        <p:spPr/>
        <p:txBody>
          <a:bodyPr/>
          <a:lstStyle/>
          <a:p>
            <a:fld id="{365BE512-24C7-C04A-B54C-CC9512318136}" type="slidenum">
              <a:rPr lang="en-US" smtClean="0"/>
              <a:t>7</a:t>
            </a:fld>
            <a:endParaRPr lang="en-US"/>
          </a:p>
        </p:txBody>
      </p:sp>
    </p:spTree>
    <p:extLst>
      <p:ext uri="{BB962C8B-B14F-4D97-AF65-F5344CB8AC3E}">
        <p14:creationId xmlns:p14="http://schemas.microsoft.com/office/powerpoint/2010/main" val="28668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7309F-DC78-1B23-73FA-36FA4E5B5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64D42-032A-CA72-CF2C-69FC8EAA0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2B4CD-2FC9-1677-B0F0-36F078A916A2}"/>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0C9E04DC-4227-A537-4CC0-9EB3AB508F95}"/>
              </a:ext>
            </a:extLst>
          </p:cNvPr>
          <p:cNvSpPr>
            <a:spLocks noGrp="1"/>
          </p:cNvSpPr>
          <p:nvPr>
            <p:ph type="sldNum" sz="quarter" idx="10"/>
          </p:nvPr>
        </p:nvSpPr>
        <p:spPr/>
        <p:txBody>
          <a:bodyPr/>
          <a:lstStyle/>
          <a:p>
            <a:fld id="{365BE512-24C7-C04A-B54C-CC9512318136}" type="slidenum">
              <a:rPr lang="en-US" smtClean="0"/>
              <a:t>8</a:t>
            </a:fld>
            <a:endParaRPr lang="en-US"/>
          </a:p>
        </p:txBody>
      </p:sp>
    </p:spTree>
    <p:extLst>
      <p:ext uri="{BB962C8B-B14F-4D97-AF65-F5344CB8AC3E}">
        <p14:creationId xmlns:p14="http://schemas.microsoft.com/office/powerpoint/2010/main" val="146587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91F2B-9476-53C3-8EAB-C97A58273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3D2EF-58F2-3950-143B-11C7B4E36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A7DE9-D80D-D134-8E88-77535308F666}"/>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2FABA74E-CA0D-9785-5256-E675EE6A099E}"/>
              </a:ext>
            </a:extLst>
          </p:cNvPr>
          <p:cNvSpPr>
            <a:spLocks noGrp="1"/>
          </p:cNvSpPr>
          <p:nvPr>
            <p:ph type="sldNum" sz="quarter" idx="10"/>
          </p:nvPr>
        </p:nvSpPr>
        <p:spPr/>
        <p:txBody>
          <a:bodyPr/>
          <a:lstStyle/>
          <a:p>
            <a:fld id="{365BE512-24C7-C04A-B54C-CC9512318136}" type="slidenum">
              <a:rPr lang="en-US" smtClean="0"/>
              <a:t>9</a:t>
            </a:fld>
            <a:endParaRPr lang="en-US"/>
          </a:p>
        </p:txBody>
      </p:sp>
    </p:spTree>
    <p:extLst>
      <p:ext uri="{BB962C8B-B14F-4D97-AF65-F5344CB8AC3E}">
        <p14:creationId xmlns:p14="http://schemas.microsoft.com/office/powerpoint/2010/main" val="301851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23B68-D428-DAD1-1DE0-42717F92A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82669-9B15-BB72-A6BF-1C125BB64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1DAB6-47CF-F8C6-3A61-D4C768F13B94}"/>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52062E64-2EBA-68F4-C1CC-EBD8B5BC1864}"/>
              </a:ext>
            </a:extLst>
          </p:cNvPr>
          <p:cNvSpPr>
            <a:spLocks noGrp="1"/>
          </p:cNvSpPr>
          <p:nvPr>
            <p:ph type="sldNum" sz="quarter" idx="10"/>
          </p:nvPr>
        </p:nvSpPr>
        <p:spPr/>
        <p:txBody>
          <a:bodyPr/>
          <a:lstStyle/>
          <a:p>
            <a:fld id="{365BE512-24C7-C04A-B54C-CC9512318136}" type="slidenum">
              <a:rPr lang="en-US" smtClean="0"/>
              <a:t>10</a:t>
            </a:fld>
            <a:endParaRPr lang="en-US"/>
          </a:p>
        </p:txBody>
      </p:sp>
    </p:spTree>
    <p:extLst>
      <p:ext uri="{BB962C8B-B14F-4D97-AF65-F5344CB8AC3E}">
        <p14:creationId xmlns:p14="http://schemas.microsoft.com/office/powerpoint/2010/main" val="426819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146CF-5D9D-A388-6332-8B9FCE69E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C8AF2-4736-AD1B-EDE7-F57D9E9A8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C8599-207F-9F5B-9482-D11AAAD758E5}"/>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A1774B19-94D1-DA49-78ED-4CB6C50CB2D1}"/>
              </a:ext>
            </a:extLst>
          </p:cNvPr>
          <p:cNvSpPr>
            <a:spLocks noGrp="1"/>
          </p:cNvSpPr>
          <p:nvPr>
            <p:ph type="sldNum" sz="quarter" idx="10"/>
          </p:nvPr>
        </p:nvSpPr>
        <p:spPr/>
        <p:txBody>
          <a:bodyPr/>
          <a:lstStyle/>
          <a:p>
            <a:fld id="{365BE512-24C7-C04A-B54C-CC9512318136}" type="slidenum">
              <a:rPr lang="en-US" smtClean="0"/>
              <a:t>11</a:t>
            </a:fld>
            <a:endParaRPr lang="en-US"/>
          </a:p>
        </p:txBody>
      </p:sp>
    </p:spTree>
    <p:extLst>
      <p:ext uri="{BB962C8B-B14F-4D97-AF65-F5344CB8AC3E}">
        <p14:creationId xmlns:p14="http://schemas.microsoft.com/office/powerpoint/2010/main" val="1963519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9C32CF-4BB9-8345-AAAE-D3410F30BC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accent1"/>
                </a:solidFill>
              </a:defRPr>
            </a:lvl1pPr>
          </a:lstStyle>
          <a:p>
            <a:fld id="{12462D8D-D329-C244-8828-6077B77B832B}" type="datetime6">
              <a:rPr lang="en-GB" smtClean="0"/>
              <a:t>April 26</a:t>
            </a:fld>
            <a:endParaRPr lang="en-GB"/>
          </a:p>
        </p:txBody>
      </p:sp>
      <p:sp>
        <p:nvSpPr>
          <p:cNvPr id="10" name="Freeform 9">
            <a:extLst>
              <a:ext uri="{FF2B5EF4-FFF2-40B4-BE49-F238E27FC236}">
                <a16:creationId xmlns:a16="http://schemas.microsoft.com/office/drawing/2014/main" id="{11C4E604-6262-6546-96BB-F872E029B267}"/>
              </a:ext>
            </a:extLst>
          </p:cNvPr>
          <p:cNvSpPr/>
          <p:nvPr userDrawn="1"/>
        </p:nvSpPr>
        <p:spPr>
          <a:xfrm>
            <a:off x="0" y="2"/>
            <a:ext cx="4683607" cy="5214703"/>
          </a:xfrm>
          <a:custGeom>
            <a:avLst/>
            <a:gdLst>
              <a:gd name="connsiteX0" fmla="*/ 0 w 4683607"/>
              <a:gd name="connsiteY0" fmla="*/ 0 h 5214703"/>
              <a:gd name="connsiteX1" fmla="*/ 3712780 w 4683607"/>
              <a:gd name="connsiteY1" fmla="*/ 0 h 5214703"/>
              <a:gd name="connsiteX2" fmla="*/ 3761220 w 4683607"/>
              <a:gd name="connsiteY2" fmla="*/ 937580 h 5214703"/>
              <a:gd name="connsiteX3" fmla="*/ 4561772 w 4683607"/>
              <a:gd name="connsiteY3" fmla="*/ 958149 h 5214703"/>
              <a:gd name="connsiteX4" fmla="*/ 4521846 w 4683607"/>
              <a:gd name="connsiteY4" fmla="*/ 2615468 h 5214703"/>
              <a:gd name="connsiteX5" fmla="*/ 4004199 w 4683607"/>
              <a:gd name="connsiteY5" fmla="*/ 2601943 h 5214703"/>
              <a:gd name="connsiteX6" fmla="*/ 4060874 w 4683607"/>
              <a:gd name="connsiteY6" fmla="*/ 3673343 h 5214703"/>
              <a:gd name="connsiteX7" fmla="*/ 2436779 w 4683607"/>
              <a:gd name="connsiteY7" fmla="*/ 3758100 h 5214703"/>
              <a:gd name="connsiteX8" fmla="*/ 4683607 w 4683607"/>
              <a:gd name="connsiteY8" fmla="*/ 3817853 h 5214703"/>
              <a:gd name="connsiteX9" fmla="*/ 4649821 w 4683607"/>
              <a:gd name="connsiteY9" fmla="*/ 5214703 h 5214703"/>
              <a:gd name="connsiteX10" fmla="*/ 0 w 4683607"/>
              <a:gd name="connsiteY10" fmla="*/ 5091172 h 5214703"/>
              <a:gd name="connsiteX11" fmla="*/ 0 w 4683607"/>
              <a:gd name="connsiteY11" fmla="*/ 0 h 52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3607" h="5214703">
                <a:moveTo>
                  <a:pt x="0" y="0"/>
                </a:moveTo>
                <a:lnTo>
                  <a:pt x="3712780" y="0"/>
                </a:lnTo>
                <a:lnTo>
                  <a:pt x="3761220" y="937580"/>
                </a:lnTo>
                <a:lnTo>
                  <a:pt x="4561772" y="958149"/>
                </a:lnTo>
                <a:lnTo>
                  <a:pt x="4521846" y="2615468"/>
                </a:lnTo>
                <a:lnTo>
                  <a:pt x="4004199" y="2601943"/>
                </a:lnTo>
                <a:lnTo>
                  <a:pt x="4060874" y="3673343"/>
                </a:lnTo>
                <a:lnTo>
                  <a:pt x="2436779" y="3758100"/>
                </a:lnTo>
                <a:lnTo>
                  <a:pt x="4683607" y="3817853"/>
                </a:lnTo>
                <a:lnTo>
                  <a:pt x="4649821" y="5214703"/>
                </a:lnTo>
                <a:lnTo>
                  <a:pt x="0" y="509117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95326" y="663934"/>
            <a:ext cx="3773644" cy="3246494"/>
          </a:xfrm>
        </p:spPr>
        <p:txBody>
          <a:bodyPr anchor="t">
            <a:normAutofit/>
          </a:bodyPr>
          <a:lstStyle>
            <a:lvl1pPr algn="l">
              <a:defRPr sz="7200">
                <a:solidFill>
                  <a:schemeClr val="bg2"/>
                </a:solidFill>
              </a:defRPr>
            </a:lvl1pPr>
          </a:lstStyle>
          <a:p>
            <a:r>
              <a:rPr lang="en-US"/>
              <a:t>Click to edit Master title style</a:t>
            </a:r>
            <a:endParaRPr lang="en-GB"/>
          </a:p>
        </p:txBody>
      </p:sp>
      <p:sp>
        <p:nvSpPr>
          <p:cNvPr id="3" name="Subtitle 2"/>
          <p:cNvSpPr>
            <a:spLocks noGrp="1"/>
          </p:cNvSpPr>
          <p:nvPr>
            <p:ph type="subTitle" idx="1"/>
          </p:nvPr>
        </p:nvSpPr>
        <p:spPr>
          <a:xfrm>
            <a:off x="695326" y="4101266"/>
            <a:ext cx="3773644" cy="950807"/>
          </a:xfrm>
        </p:spPr>
        <p:txBody>
          <a:bodyPr>
            <a:normAutofit/>
          </a:bodyPr>
          <a:lstStyle>
            <a:lvl1pPr marL="0" indent="0" algn="l">
              <a:lnSpc>
                <a:spcPct val="85000"/>
              </a:lnSpc>
              <a:buNone/>
              <a:defRPr sz="32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calendar&#10;&#10;Description automatically generated">
            <a:extLst>
              <a:ext uri="{FF2B5EF4-FFF2-40B4-BE49-F238E27FC236}">
                <a16:creationId xmlns:a16="http://schemas.microsoft.com/office/drawing/2014/main" id="{173884C8-D6EB-894D-9E17-91F84F0DF948}"/>
              </a:ext>
            </a:extLst>
          </p:cNvPr>
          <p:cNvPicPr>
            <a:picLocks noChangeAspect="1"/>
          </p:cNvPicPr>
          <p:nvPr userDrawn="1"/>
        </p:nvPicPr>
        <p:blipFill>
          <a:blip r:embed="rId3"/>
          <a:stretch>
            <a:fillRect/>
          </a:stretch>
        </p:blipFill>
        <p:spPr>
          <a:xfrm>
            <a:off x="9165265" y="5115041"/>
            <a:ext cx="2434856" cy="1279226"/>
          </a:xfrm>
          <a:prstGeom prst="rect">
            <a:avLst/>
          </a:prstGeom>
        </p:spPr>
      </p:pic>
    </p:spTree>
    <p:extLst>
      <p:ext uri="{BB962C8B-B14F-4D97-AF65-F5344CB8AC3E}">
        <p14:creationId xmlns:p14="http://schemas.microsoft.com/office/powerpoint/2010/main" val="373421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ck Teal Title and Content">
    <p:bg>
      <p:bgPr>
        <a:solidFill>
          <a:schemeClr val="tx2"/>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B94B2F3E-89B8-A555-429E-06D25AE39E82}"/>
              </a:ext>
            </a:extLst>
          </p:cNvPr>
          <p:cNvSpPr/>
          <p:nvPr userDrawn="1"/>
        </p:nvSpPr>
        <p:spPr>
          <a:xfrm>
            <a:off x="10274180" y="3661462"/>
            <a:ext cx="1917343" cy="2695321"/>
          </a:xfrm>
          <a:custGeom>
            <a:avLst/>
            <a:gdLst>
              <a:gd name="connsiteX0" fmla="*/ 295134 w 1917343"/>
              <a:gd name="connsiteY0" fmla="*/ 0 h 2695321"/>
              <a:gd name="connsiteX1" fmla="*/ 1917343 w 1917343"/>
              <a:gd name="connsiteY1" fmla="*/ 382703 h 2695321"/>
              <a:gd name="connsiteX2" fmla="*/ 1917343 w 1917343"/>
              <a:gd name="connsiteY2" fmla="*/ 1716807 h 2695321"/>
              <a:gd name="connsiteX3" fmla="*/ 1686342 w 1917343"/>
              <a:gd name="connsiteY3" fmla="*/ 1661926 h 2695321"/>
              <a:gd name="connsiteX4" fmla="*/ 1917343 w 1917343"/>
              <a:gd name="connsiteY4" fmla="*/ 1736191 h 2695321"/>
              <a:gd name="connsiteX5" fmla="*/ 1917343 w 1917343"/>
              <a:gd name="connsiteY5" fmla="*/ 2695321 h 2695321"/>
              <a:gd name="connsiteX6" fmla="*/ 595067 w 1917343"/>
              <a:gd name="connsiteY6" fmla="*/ 2271411 h 2695321"/>
              <a:gd name="connsiteX7" fmla="*/ 852289 w 1917343"/>
              <a:gd name="connsiteY7" fmla="*/ 1466603 h 2695321"/>
              <a:gd name="connsiteX8" fmla="*/ 0 w 1917343"/>
              <a:gd name="connsiteY8" fmla="*/ 1266960 h 2695321"/>
              <a:gd name="connsiteX9" fmla="*/ 295134 w 1917343"/>
              <a:gd name="connsiteY9" fmla="*/ 0 h 269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343" h="2695321">
                <a:moveTo>
                  <a:pt x="295134" y="0"/>
                </a:moveTo>
                <a:lnTo>
                  <a:pt x="1917343" y="382703"/>
                </a:lnTo>
                <a:lnTo>
                  <a:pt x="1917343" y="1716807"/>
                </a:lnTo>
                <a:lnTo>
                  <a:pt x="1686342" y="1661926"/>
                </a:lnTo>
                <a:lnTo>
                  <a:pt x="1917343" y="1736191"/>
                </a:lnTo>
                <a:lnTo>
                  <a:pt x="1917343" y="2695321"/>
                </a:lnTo>
                <a:lnTo>
                  <a:pt x="595067" y="2271411"/>
                </a:lnTo>
                <a:lnTo>
                  <a:pt x="852289" y="1466603"/>
                </a:lnTo>
                <a:lnTo>
                  <a:pt x="0" y="1266960"/>
                </a:lnTo>
                <a:lnTo>
                  <a:pt x="29513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74692A92-37A5-894F-D6E7-DFA392B505C8}"/>
              </a:ext>
            </a:extLst>
          </p:cNvPr>
          <p:cNvSpPr/>
          <p:nvPr userDrawn="1"/>
        </p:nvSpPr>
        <p:spPr>
          <a:xfrm>
            <a:off x="9683432" y="319854"/>
            <a:ext cx="2508090" cy="3600460"/>
          </a:xfrm>
          <a:custGeom>
            <a:avLst/>
            <a:gdLst>
              <a:gd name="connsiteX0" fmla="*/ 371437 w 2508090"/>
              <a:gd name="connsiteY0" fmla="*/ 0 h 3600460"/>
              <a:gd name="connsiteX1" fmla="*/ 2508090 w 2508090"/>
              <a:gd name="connsiteY1" fmla="*/ 505552 h 3600460"/>
              <a:gd name="connsiteX2" fmla="*/ 2508090 w 2508090"/>
              <a:gd name="connsiteY2" fmla="*/ 2157136 h 3600460"/>
              <a:gd name="connsiteX3" fmla="*/ 1576446 w 2508090"/>
              <a:gd name="connsiteY3" fmla="*/ 1936913 h 3600460"/>
              <a:gd name="connsiteX4" fmla="*/ 2508090 w 2508090"/>
              <a:gd name="connsiteY4" fmla="*/ 2236091 h 3600460"/>
              <a:gd name="connsiteX5" fmla="*/ 2508090 w 2508090"/>
              <a:gd name="connsiteY5" fmla="*/ 3600460 h 3600460"/>
              <a:gd name="connsiteX6" fmla="*/ 66705 w 2508090"/>
              <a:gd name="connsiteY6" fmla="*/ 2818506 h 3600460"/>
              <a:gd name="connsiteX7" fmla="*/ 433343 w 2508090"/>
              <a:gd name="connsiteY7" fmla="*/ 1671044 h 3600460"/>
              <a:gd name="connsiteX8" fmla="*/ 0 w 2508090"/>
              <a:gd name="connsiteY8" fmla="*/ 1566425 h 3600460"/>
              <a:gd name="connsiteX9" fmla="*/ 371437 w 2508090"/>
              <a:gd name="connsiteY9" fmla="*/ 0 h 36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090" h="3600460">
                <a:moveTo>
                  <a:pt x="371437" y="0"/>
                </a:moveTo>
                <a:lnTo>
                  <a:pt x="2508090" y="505552"/>
                </a:lnTo>
                <a:lnTo>
                  <a:pt x="2508090" y="2157136"/>
                </a:lnTo>
                <a:lnTo>
                  <a:pt x="1576446" y="1936913"/>
                </a:lnTo>
                <a:lnTo>
                  <a:pt x="2508090" y="2236091"/>
                </a:lnTo>
                <a:lnTo>
                  <a:pt x="2508090" y="3600460"/>
                </a:lnTo>
                <a:lnTo>
                  <a:pt x="66705" y="2818506"/>
                </a:lnTo>
                <a:lnTo>
                  <a:pt x="433343" y="1671044"/>
                </a:lnTo>
                <a:lnTo>
                  <a:pt x="0" y="1566425"/>
                </a:lnTo>
                <a:lnTo>
                  <a:pt x="37143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5F41AFD6-A3D6-912E-1B6C-8A73E3346118}"/>
              </a:ext>
            </a:extLst>
          </p:cNvPr>
          <p:cNvSpPr/>
          <p:nvPr userDrawn="1"/>
        </p:nvSpPr>
        <p:spPr>
          <a:xfrm>
            <a:off x="10070570" y="4210"/>
            <a:ext cx="2120952" cy="679731"/>
          </a:xfrm>
          <a:custGeom>
            <a:avLst/>
            <a:gdLst>
              <a:gd name="connsiteX0" fmla="*/ 0 w 2120952"/>
              <a:gd name="connsiteY0" fmla="*/ 0 h 679731"/>
              <a:gd name="connsiteX1" fmla="*/ 2120952 w 2120952"/>
              <a:gd name="connsiteY1" fmla="*/ 0 h 679731"/>
              <a:gd name="connsiteX2" fmla="*/ 2120952 w 2120952"/>
              <a:gd name="connsiteY2" fmla="*/ 679731 h 679731"/>
              <a:gd name="connsiteX3" fmla="*/ 0 w 2120952"/>
              <a:gd name="connsiteY3" fmla="*/ 0 h 679731"/>
            </a:gdLst>
            <a:ahLst/>
            <a:cxnLst>
              <a:cxn ang="0">
                <a:pos x="connsiteX0" y="connsiteY0"/>
              </a:cxn>
              <a:cxn ang="0">
                <a:pos x="connsiteX1" y="connsiteY1"/>
              </a:cxn>
              <a:cxn ang="0">
                <a:pos x="connsiteX2" y="connsiteY2"/>
              </a:cxn>
              <a:cxn ang="0">
                <a:pos x="connsiteX3" y="connsiteY3"/>
              </a:cxn>
            </a:cxnLst>
            <a:rect l="l" t="t" r="r" b="b"/>
            <a:pathLst>
              <a:path w="2120952" h="679731">
                <a:moveTo>
                  <a:pt x="0" y="0"/>
                </a:moveTo>
                <a:lnTo>
                  <a:pt x="2120952" y="0"/>
                </a:lnTo>
                <a:lnTo>
                  <a:pt x="2120952" y="67973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1162B9BE-2349-0243-7B16-FE83FA3120C2}"/>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8988107" cy="1397706"/>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5" y="2168525"/>
            <a:ext cx="8988107" cy="4008438"/>
          </a:xfrm>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6"/>
                </a:solidFill>
              </a:defRPr>
            </a:lvl1pPr>
          </a:lstStyle>
          <a:p>
            <a:fld id="{05CC3C7E-76DE-1D44-8772-6A34DB905DCE}" type="datetime6">
              <a:rPr lang="en-GB" smtClean="0"/>
              <a:t>April 26</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101813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ck Gold Title and Conten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35A8622E-79AF-9491-CA3C-56EE05C67F7B}"/>
              </a:ext>
            </a:extLst>
          </p:cNvPr>
          <p:cNvSpPr/>
          <p:nvPr userDrawn="1"/>
        </p:nvSpPr>
        <p:spPr>
          <a:xfrm>
            <a:off x="10274180" y="3661462"/>
            <a:ext cx="1917343" cy="2695321"/>
          </a:xfrm>
          <a:custGeom>
            <a:avLst/>
            <a:gdLst>
              <a:gd name="connsiteX0" fmla="*/ 295134 w 1917343"/>
              <a:gd name="connsiteY0" fmla="*/ 0 h 2695321"/>
              <a:gd name="connsiteX1" fmla="*/ 1917343 w 1917343"/>
              <a:gd name="connsiteY1" fmla="*/ 382703 h 2695321"/>
              <a:gd name="connsiteX2" fmla="*/ 1917343 w 1917343"/>
              <a:gd name="connsiteY2" fmla="*/ 1716807 h 2695321"/>
              <a:gd name="connsiteX3" fmla="*/ 1686342 w 1917343"/>
              <a:gd name="connsiteY3" fmla="*/ 1661926 h 2695321"/>
              <a:gd name="connsiteX4" fmla="*/ 1917343 w 1917343"/>
              <a:gd name="connsiteY4" fmla="*/ 1736191 h 2695321"/>
              <a:gd name="connsiteX5" fmla="*/ 1917343 w 1917343"/>
              <a:gd name="connsiteY5" fmla="*/ 2695321 h 2695321"/>
              <a:gd name="connsiteX6" fmla="*/ 595067 w 1917343"/>
              <a:gd name="connsiteY6" fmla="*/ 2271411 h 2695321"/>
              <a:gd name="connsiteX7" fmla="*/ 852289 w 1917343"/>
              <a:gd name="connsiteY7" fmla="*/ 1466603 h 2695321"/>
              <a:gd name="connsiteX8" fmla="*/ 0 w 1917343"/>
              <a:gd name="connsiteY8" fmla="*/ 1266960 h 2695321"/>
              <a:gd name="connsiteX9" fmla="*/ 295134 w 1917343"/>
              <a:gd name="connsiteY9" fmla="*/ 0 h 269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343" h="2695321">
                <a:moveTo>
                  <a:pt x="295134" y="0"/>
                </a:moveTo>
                <a:lnTo>
                  <a:pt x="1917343" y="382703"/>
                </a:lnTo>
                <a:lnTo>
                  <a:pt x="1917343" y="1716807"/>
                </a:lnTo>
                <a:lnTo>
                  <a:pt x="1686342" y="1661926"/>
                </a:lnTo>
                <a:lnTo>
                  <a:pt x="1917343" y="1736191"/>
                </a:lnTo>
                <a:lnTo>
                  <a:pt x="1917343" y="2695321"/>
                </a:lnTo>
                <a:lnTo>
                  <a:pt x="595067" y="2271411"/>
                </a:lnTo>
                <a:lnTo>
                  <a:pt x="852289" y="1466603"/>
                </a:lnTo>
                <a:lnTo>
                  <a:pt x="0" y="1266960"/>
                </a:lnTo>
                <a:lnTo>
                  <a:pt x="29513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C690D795-6C3A-EEE2-1EFE-BD7D9032D71F}"/>
              </a:ext>
            </a:extLst>
          </p:cNvPr>
          <p:cNvSpPr/>
          <p:nvPr userDrawn="1"/>
        </p:nvSpPr>
        <p:spPr>
          <a:xfrm>
            <a:off x="9683432" y="319854"/>
            <a:ext cx="2508090" cy="3600460"/>
          </a:xfrm>
          <a:custGeom>
            <a:avLst/>
            <a:gdLst>
              <a:gd name="connsiteX0" fmla="*/ 371437 w 2508090"/>
              <a:gd name="connsiteY0" fmla="*/ 0 h 3600460"/>
              <a:gd name="connsiteX1" fmla="*/ 2508090 w 2508090"/>
              <a:gd name="connsiteY1" fmla="*/ 505552 h 3600460"/>
              <a:gd name="connsiteX2" fmla="*/ 2508090 w 2508090"/>
              <a:gd name="connsiteY2" fmla="*/ 2157136 h 3600460"/>
              <a:gd name="connsiteX3" fmla="*/ 1576446 w 2508090"/>
              <a:gd name="connsiteY3" fmla="*/ 1936913 h 3600460"/>
              <a:gd name="connsiteX4" fmla="*/ 2508090 w 2508090"/>
              <a:gd name="connsiteY4" fmla="*/ 2236091 h 3600460"/>
              <a:gd name="connsiteX5" fmla="*/ 2508090 w 2508090"/>
              <a:gd name="connsiteY5" fmla="*/ 3600460 h 3600460"/>
              <a:gd name="connsiteX6" fmla="*/ 66705 w 2508090"/>
              <a:gd name="connsiteY6" fmla="*/ 2818506 h 3600460"/>
              <a:gd name="connsiteX7" fmla="*/ 433343 w 2508090"/>
              <a:gd name="connsiteY7" fmla="*/ 1671044 h 3600460"/>
              <a:gd name="connsiteX8" fmla="*/ 0 w 2508090"/>
              <a:gd name="connsiteY8" fmla="*/ 1566425 h 3600460"/>
              <a:gd name="connsiteX9" fmla="*/ 371437 w 2508090"/>
              <a:gd name="connsiteY9" fmla="*/ 0 h 36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090" h="3600460">
                <a:moveTo>
                  <a:pt x="371437" y="0"/>
                </a:moveTo>
                <a:lnTo>
                  <a:pt x="2508090" y="505552"/>
                </a:lnTo>
                <a:lnTo>
                  <a:pt x="2508090" y="2157136"/>
                </a:lnTo>
                <a:lnTo>
                  <a:pt x="1576446" y="1936913"/>
                </a:lnTo>
                <a:lnTo>
                  <a:pt x="2508090" y="2236091"/>
                </a:lnTo>
                <a:lnTo>
                  <a:pt x="2508090" y="3600460"/>
                </a:lnTo>
                <a:lnTo>
                  <a:pt x="66705" y="2818506"/>
                </a:lnTo>
                <a:lnTo>
                  <a:pt x="433343" y="1671044"/>
                </a:lnTo>
                <a:lnTo>
                  <a:pt x="0" y="1566425"/>
                </a:lnTo>
                <a:lnTo>
                  <a:pt x="37143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BDE6E7A-5A8F-ECE5-5CD3-2ED298300930}"/>
              </a:ext>
            </a:extLst>
          </p:cNvPr>
          <p:cNvSpPr/>
          <p:nvPr userDrawn="1"/>
        </p:nvSpPr>
        <p:spPr>
          <a:xfrm>
            <a:off x="10070570" y="4210"/>
            <a:ext cx="2120952" cy="679731"/>
          </a:xfrm>
          <a:custGeom>
            <a:avLst/>
            <a:gdLst>
              <a:gd name="connsiteX0" fmla="*/ 0 w 2120952"/>
              <a:gd name="connsiteY0" fmla="*/ 0 h 679731"/>
              <a:gd name="connsiteX1" fmla="*/ 2120952 w 2120952"/>
              <a:gd name="connsiteY1" fmla="*/ 0 h 679731"/>
              <a:gd name="connsiteX2" fmla="*/ 2120952 w 2120952"/>
              <a:gd name="connsiteY2" fmla="*/ 679731 h 679731"/>
              <a:gd name="connsiteX3" fmla="*/ 0 w 2120952"/>
              <a:gd name="connsiteY3" fmla="*/ 0 h 679731"/>
            </a:gdLst>
            <a:ahLst/>
            <a:cxnLst>
              <a:cxn ang="0">
                <a:pos x="connsiteX0" y="connsiteY0"/>
              </a:cxn>
              <a:cxn ang="0">
                <a:pos x="connsiteX1" y="connsiteY1"/>
              </a:cxn>
              <a:cxn ang="0">
                <a:pos x="connsiteX2" y="connsiteY2"/>
              </a:cxn>
              <a:cxn ang="0">
                <a:pos x="connsiteX3" y="connsiteY3"/>
              </a:cxn>
            </a:cxnLst>
            <a:rect l="l" t="t" r="r" b="b"/>
            <a:pathLst>
              <a:path w="2120952" h="679731">
                <a:moveTo>
                  <a:pt x="0" y="0"/>
                </a:moveTo>
                <a:lnTo>
                  <a:pt x="2120952" y="0"/>
                </a:lnTo>
                <a:lnTo>
                  <a:pt x="2120952" y="67973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82110780-097C-C5C0-3F03-056A705BD86B}"/>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8988107" cy="1397706"/>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5" y="2168525"/>
            <a:ext cx="8988107" cy="4008438"/>
          </a:xfrm>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664093-FD6D-A54E-A54D-2590B786DF42}"/>
              </a:ext>
            </a:extLst>
          </p:cNvPr>
          <p:cNvSpPr>
            <a:spLocks noGrp="1"/>
          </p:cNvSpPr>
          <p:nvPr>
            <p:ph type="dt" sz="half" idx="10"/>
          </p:nvPr>
        </p:nvSpPr>
        <p:spPr/>
        <p:txBody>
          <a:bodyPr/>
          <a:lstStyle>
            <a:lvl1pPr>
              <a:defRPr>
                <a:solidFill>
                  <a:schemeClr val="accent4"/>
                </a:solidFill>
              </a:defRPr>
            </a:lvl1pPr>
          </a:lstStyle>
          <a:p>
            <a:fld id="{5DFF0199-0645-9249-B146-0C0C33B13FAE}" type="datetime6">
              <a:rPr lang="en-GB" smtClean="0"/>
              <a:t>April 26</a:t>
            </a:fld>
            <a:endParaRPr lang="en-GB"/>
          </a:p>
        </p:txBody>
      </p:sp>
      <p:sp>
        <p:nvSpPr>
          <p:cNvPr id="10" name="Slide Number Placeholder 9">
            <a:extLst>
              <a:ext uri="{FF2B5EF4-FFF2-40B4-BE49-F238E27FC236}">
                <a16:creationId xmlns:a16="http://schemas.microsoft.com/office/drawing/2014/main" id="{B2AA33D5-876B-5342-9898-DC8B904E8F16}"/>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12117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Plum Title and Content Half">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3C00388-63B6-5941-AAEC-668AC54527A2}"/>
              </a:ext>
            </a:extLst>
          </p:cNvPr>
          <p:cNvSpPr>
            <a:spLocks noChangeArrowheads="1"/>
          </p:cNvSpPr>
          <p:nvPr userDrawn="1"/>
        </p:nvSpPr>
        <p:spPr bwMode="auto">
          <a:xfrm>
            <a:off x="7010401" y="0"/>
            <a:ext cx="5181600"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2"/>
          </a:solidFill>
          <a:ln>
            <a:noFill/>
          </a:ln>
          <a:effectLst/>
        </p:spPr>
        <p:txBody>
          <a:bodyPr wrap="none" anchor="ctr"/>
          <a:lstStyle/>
          <a:p>
            <a:endParaRPr lang="en-US"/>
          </a:p>
        </p:txBody>
      </p:sp>
      <p:sp>
        <p:nvSpPr>
          <p:cNvPr id="2" name="Title 1"/>
          <p:cNvSpPr>
            <a:spLocks noGrp="1"/>
          </p:cNvSpPr>
          <p:nvPr>
            <p:ph type="title"/>
          </p:nvPr>
        </p:nvSpPr>
        <p:spPr>
          <a:xfrm>
            <a:off x="695325" y="476250"/>
            <a:ext cx="5784989"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84988"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1"/>
                </a:solidFill>
              </a:defRPr>
            </a:lvl1pPr>
          </a:lstStyle>
          <a:p>
            <a:fld id="{11800E81-B184-6F46-A329-4DE8C60AFDFE}" type="datetime6">
              <a:rPr lang="en-GB" smtClean="0"/>
              <a:t>April 26</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140057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al Title and Content Half">
    <p:bg>
      <p:bgPr>
        <a:solidFill>
          <a:schemeClr val="bg1"/>
        </a:solidFill>
        <a:effectLst/>
      </p:bgPr>
    </p:bg>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160805EC-5E3B-9DCF-5F09-EDE53490BC16}"/>
              </a:ext>
            </a:extLst>
          </p:cNvPr>
          <p:cNvSpPr>
            <a:spLocks noChangeArrowheads="1"/>
          </p:cNvSpPr>
          <p:nvPr userDrawn="1"/>
        </p:nvSpPr>
        <p:spPr bwMode="auto">
          <a:xfrm>
            <a:off x="7010401" y="0"/>
            <a:ext cx="5181600"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6"/>
          </a:solidFill>
          <a:ln>
            <a:noFill/>
          </a:ln>
          <a:effectLst/>
        </p:spPr>
        <p:txBody>
          <a:bodyPr wrap="none" anchor="ctr"/>
          <a:lstStyle/>
          <a:p>
            <a:endParaRPr lang="en-US"/>
          </a:p>
        </p:txBody>
      </p:sp>
      <p:sp>
        <p:nvSpPr>
          <p:cNvPr id="2" name="Title 1"/>
          <p:cNvSpPr>
            <a:spLocks noGrp="1"/>
          </p:cNvSpPr>
          <p:nvPr>
            <p:ph type="title"/>
          </p:nvPr>
        </p:nvSpPr>
        <p:spPr>
          <a:xfrm>
            <a:off x="695325" y="476250"/>
            <a:ext cx="5784989"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84988"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1"/>
                </a:solidFill>
              </a:defRPr>
            </a:lvl1pPr>
          </a:lstStyle>
          <a:p>
            <a:fld id="{CC4FC164-D031-DE4F-9C65-2DD49AFA441D}" type="datetime6">
              <a:rPr lang="en-GB" smtClean="0"/>
              <a:t>April 26</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tx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409173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Gold Title and Content Half">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3C00388-63B6-5941-AAEC-668AC54527A2}"/>
              </a:ext>
            </a:extLst>
          </p:cNvPr>
          <p:cNvSpPr>
            <a:spLocks noChangeArrowheads="1"/>
          </p:cNvSpPr>
          <p:nvPr userDrawn="1"/>
        </p:nvSpPr>
        <p:spPr bwMode="auto">
          <a:xfrm>
            <a:off x="7010401" y="0"/>
            <a:ext cx="5181600"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4"/>
          </a:solidFill>
          <a:ln>
            <a:noFill/>
          </a:ln>
          <a:effectLst/>
        </p:spPr>
        <p:txBody>
          <a:bodyPr wrap="none" anchor="ctr"/>
          <a:lstStyle/>
          <a:p>
            <a:endParaRPr lang="en-US"/>
          </a:p>
        </p:txBody>
      </p:sp>
      <p:sp>
        <p:nvSpPr>
          <p:cNvPr id="2" name="Title 1"/>
          <p:cNvSpPr>
            <a:spLocks noGrp="1"/>
          </p:cNvSpPr>
          <p:nvPr>
            <p:ph type="title"/>
          </p:nvPr>
        </p:nvSpPr>
        <p:spPr>
          <a:xfrm>
            <a:off x="695325" y="476250"/>
            <a:ext cx="5784989"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84988"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1"/>
                </a:solidFill>
              </a:defRPr>
            </a:lvl1pPr>
          </a:lstStyle>
          <a:p>
            <a:fld id="{08759B6F-6EFF-D040-B580-4DCE0AEEE3C9}" type="datetime6">
              <a:rPr lang="en-GB" smtClean="0"/>
              <a:t>April 26</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tx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104993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ck Plum Title and Content Half">
    <p:bg>
      <p:bgPr>
        <a:solidFill>
          <a:schemeClr val="tx2"/>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3C00388-63B6-5941-AAEC-668AC54527A2}"/>
              </a:ext>
            </a:extLst>
          </p:cNvPr>
          <p:cNvSpPr>
            <a:spLocks noChangeArrowheads="1"/>
          </p:cNvSpPr>
          <p:nvPr userDrawn="1"/>
        </p:nvSpPr>
        <p:spPr bwMode="auto">
          <a:xfrm>
            <a:off x="7010401" y="0"/>
            <a:ext cx="5181600"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2"/>
          </a:solidFill>
          <a:ln>
            <a:noFill/>
          </a:ln>
          <a:effectLst/>
        </p:spPr>
        <p:txBody>
          <a:bodyPr wrap="none" anchor="ctr"/>
          <a:lstStyle/>
          <a:p>
            <a:endParaRPr lang="en-US"/>
          </a:p>
        </p:txBody>
      </p:sp>
      <p:sp>
        <p:nvSpPr>
          <p:cNvPr id="2" name="Title 1"/>
          <p:cNvSpPr>
            <a:spLocks noGrp="1"/>
          </p:cNvSpPr>
          <p:nvPr>
            <p:ph type="title"/>
          </p:nvPr>
        </p:nvSpPr>
        <p:spPr>
          <a:xfrm>
            <a:off x="695325" y="476250"/>
            <a:ext cx="5784989"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84988" cy="4008438"/>
          </a:xfrm>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1"/>
                </a:solidFill>
              </a:defRPr>
            </a:lvl1pPr>
          </a:lstStyle>
          <a:p>
            <a:fld id="{4045321A-FD2E-AB45-B223-0AEBD19B5C1D}" type="datetime6">
              <a:rPr lang="en-GB" smtClean="0"/>
              <a:t>April 26</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053052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Black Teal Title and Content Half">
    <p:bg>
      <p:bgPr>
        <a:solidFill>
          <a:schemeClr val="tx2"/>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3C00388-63B6-5941-AAEC-668AC54527A2}"/>
              </a:ext>
            </a:extLst>
          </p:cNvPr>
          <p:cNvSpPr>
            <a:spLocks noChangeArrowheads="1"/>
          </p:cNvSpPr>
          <p:nvPr userDrawn="1"/>
        </p:nvSpPr>
        <p:spPr bwMode="auto">
          <a:xfrm>
            <a:off x="7010401" y="0"/>
            <a:ext cx="5181600"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6"/>
          </a:solidFill>
          <a:ln>
            <a:noFill/>
          </a:ln>
          <a:effectLst/>
        </p:spPr>
        <p:txBody>
          <a:bodyPr wrap="none" anchor="ctr"/>
          <a:lstStyle/>
          <a:p>
            <a:endParaRPr lang="en-US"/>
          </a:p>
        </p:txBody>
      </p:sp>
      <p:sp>
        <p:nvSpPr>
          <p:cNvPr id="2" name="Title 1"/>
          <p:cNvSpPr>
            <a:spLocks noGrp="1"/>
          </p:cNvSpPr>
          <p:nvPr>
            <p:ph type="title"/>
          </p:nvPr>
        </p:nvSpPr>
        <p:spPr>
          <a:xfrm>
            <a:off x="695325" y="476250"/>
            <a:ext cx="5784989"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84988" cy="4008438"/>
          </a:xfrm>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1"/>
                </a:solidFill>
              </a:defRPr>
            </a:lvl1pPr>
          </a:lstStyle>
          <a:p>
            <a:fld id="{BDDF63CA-7AAC-B64F-BFA2-83280CDABD87}" type="datetime6">
              <a:rPr lang="en-GB" smtClean="0"/>
              <a:t>April 26</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tx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773422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ck Gold Title and Content Half">
    <p:bg>
      <p:bgPr>
        <a:solidFill>
          <a:schemeClr val="tx2"/>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3C00388-63B6-5941-AAEC-668AC54527A2}"/>
              </a:ext>
            </a:extLst>
          </p:cNvPr>
          <p:cNvSpPr>
            <a:spLocks noChangeArrowheads="1"/>
          </p:cNvSpPr>
          <p:nvPr userDrawn="1"/>
        </p:nvSpPr>
        <p:spPr bwMode="auto">
          <a:xfrm>
            <a:off x="7010401" y="0"/>
            <a:ext cx="5181600"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4"/>
          </a:solidFill>
          <a:ln>
            <a:noFill/>
          </a:ln>
          <a:effectLst/>
        </p:spPr>
        <p:txBody>
          <a:bodyPr wrap="none" anchor="ctr"/>
          <a:lstStyle/>
          <a:p>
            <a:endParaRPr lang="en-US"/>
          </a:p>
        </p:txBody>
      </p:sp>
      <p:sp>
        <p:nvSpPr>
          <p:cNvPr id="2" name="Title 1"/>
          <p:cNvSpPr>
            <a:spLocks noGrp="1"/>
          </p:cNvSpPr>
          <p:nvPr>
            <p:ph type="title"/>
          </p:nvPr>
        </p:nvSpPr>
        <p:spPr>
          <a:xfrm>
            <a:off x="695325" y="476250"/>
            <a:ext cx="5784989"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84988" cy="4008438"/>
          </a:xfrm>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1"/>
                </a:solidFill>
              </a:defRPr>
            </a:lvl1pPr>
          </a:lstStyle>
          <a:p>
            <a:fld id="{391E7AB7-16E9-CC47-A48F-262E5C14F9C8}" type="datetime6">
              <a:rPr lang="en-GB" smtClean="0"/>
              <a:t>April 26</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tx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550749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lum Title and Content with Imag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5C38B6C0-5A3B-CC06-B40E-62D7CF42C84B}"/>
              </a:ext>
            </a:extLst>
          </p:cNvPr>
          <p:cNvSpPr>
            <a:spLocks noChangeArrowheads="1"/>
          </p:cNvSpPr>
          <p:nvPr userDrawn="1"/>
        </p:nvSpPr>
        <p:spPr bwMode="auto">
          <a:xfrm>
            <a:off x="7071785" y="0"/>
            <a:ext cx="5120216"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2"/>
          </a:solidFill>
          <a:ln>
            <a:noFill/>
          </a:ln>
          <a:effectLst/>
        </p:spPr>
        <p:txBody>
          <a:bodyPr wrap="none" anchor="ctr"/>
          <a:lstStyle/>
          <a:p>
            <a:endParaRPr lang="en-US"/>
          </a:p>
        </p:txBody>
      </p:sp>
      <p:sp>
        <p:nvSpPr>
          <p:cNvPr id="2" name="Title 1"/>
          <p:cNvSpPr>
            <a:spLocks noGrp="1"/>
          </p:cNvSpPr>
          <p:nvPr>
            <p:ph type="title"/>
          </p:nvPr>
        </p:nvSpPr>
        <p:spPr>
          <a:xfrm>
            <a:off x="695325" y="476250"/>
            <a:ext cx="5716361"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16360"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42EF19-A871-7C46-8FA5-6CC4A5191AB2}"/>
              </a:ext>
            </a:extLst>
          </p:cNvPr>
          <p:cNvSpPr>
            <a:spLocks noGrp="1"/>
          </p:cNvSpPr>
          <p:nvPr>
            <p:ph type="dt" sz="half" idx="10"/>
          </p:nvPr>
        </p:nvSpPr>
        <p:spPr/>
        <p:txBody>
          <a:bodyPr/>
          <a:lstStyle/>
          <a:p>
            <a:fld id="{A7B86768-8D12-B14E-A23A-AE4CD40EE1D5}" type="datetime6">
              <a:rPr lang="en-GB" smtClean="0"/>
              <a:t>April 26</a:t>
            </a:fld>
            <a:endParaRPr lang="en-GB"/>
          </a:p>
        </p:txBody>
      </p:sp>
      <p:pic>
        <p:nvPicPr>
          <p:cNvPr id="6" name="Picture 5">
            <a:extLst>
              <a:ext uri="{FF2B5EF4-FFF2-40B4-BE49-F238E27FC236}">
                <a16:creationId xmlns:a16="http://schemas.microsoft.com/office/drawing/2014/main" id="{568EC17D-57C5-9D60-D9C6-AC8A64EC5D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19925" y="0"/>
            <a:ext cx="5168900" cy="6858000"/>
          </a:xfrm>
          <a:prstGeom prst="rect">
            <a:avLst/>
          </a:prstGeom>
        </p:spPr>
      </p:pic>
      <p:sp>
        <p:nvSpPr>
          <p:cNvPr id="8" name="Slide Number Placeholder 7">
            <a:extLst>
              <a:ext uri="{FF2B5EF4-FFF2-40B4-BE49-F238E27FC236}">
                <a16:creationId xmlns:a16="http://schemas.microsoft.com/office/drawing/2014/main" id="{26D3FA77-5D3D-094F-B66C-A2B33559A072}"/>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396033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l Title and Content with Image">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BBE8DB45-06DB-F349-841D-2E6E81BC5AF6}"/>
              </a:ext>
            </a:extLst>
          </p:cNvPr>
          <p:cNvSpPr>
            <a:spLocks noChangeArrowheads="1"/>
          </p:cNvSpPr>
          <p:nvPr/>
        </p:nvSpPr>
        <p:spPr bwMode="auto">
          <a:xfrm>
            <a:off x="7071785" y="0"/>
            <a:ext cx="5120216"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6"/>
          </a:solidFill>
          <a:ln>
            <a:noFill/>
          </a:ln>
          <a:effectLst/>
        </p:spPr>
        <p:txBody>
          <a:bodyPr wrap="none" anchor="ctr"/>
          <a:lstStyle/>
          <a:p>
            <a:endParaRPr lang="en-US"/>
          </a:p>
        </p:txBody>
      </p:sp>
      <p:pic>
        <p:nvPicPr>
          <p:cNvPr id="11" name="Picture 10">
            <a:extLst>
              <a:ext uri="{FF2B5EF4-FFF2-40B4-BE49-F238E27FC236}">
                <a16:creationId xmlns:a16="http://schemas.microsoft.com/office/drawing/2014/main" id="{3AE28765-B176-124E-B0DC-2DFBB1F345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67600" y="0"/>
            <a:ext cx="4724400" cy="6858000"/>
          </a:xfrm>
          <a:prstGeom prst="rect">
            <a:avLst/>
          </a:prstGeom>
        </p:spPr>
      </p:pic>
      <p:sp>
        <p:nvSpPr>
          <p:cNvPr id="10" name="Title 1">
            <a:extLst>
              <a:ext uri="{FF2B5EF4-FFF2-40B4-BE49-F238E27FC236}">
                <a16:creationId xmlns:a16="http://schemas.microsoft.com/office/drawing/2014/main" id="{2C7D73AA-F899-7746-AADD-9302A3DAD067}"/>
              </a:ext>
            </a:extLst>
          </p:cNvPr>
          <p:cNvSpPr>
            <a:spLocks noGrp="1"/>
          </p:cNvSpPr>
          <p:nvPr>
            <p:ph type="title"/>
          </p:nvPr>
        </p:nvSpPr>
        <p:spPr>
          <a:xfrm>
            <a:off x="695325" y="476250"/>
            <a:ext cx="5716361" cy="1214438"/>
          </a:xfrm>
        </p:spPr>
        <p:txBody>
          <a:bodyPr/>
          <a:lstStyle>
            <a:lvl1pPr>
              <a:defRPr>
                <a:solidFill>
                  <a:schemeClr val="accent2"/>
                </a:solidFill>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2DA512EF-4749-2C42-968F-7FDD3B3F260F}"/>
              </a:ext>
            </a:extLst>
          </p:cNvPr>
          <p:cNvSpPr>
            <a:spLocks noGrp="1"/>
          </p:cNvSpPr>
          <p:nvPr>
            <p:ph idx="1"/>
          </p:nvPr>
        </p:nvSpPr>
        <p:spPr>
          <a:xfrm>
            <a:off x="695326" y="2168525"/>
            <a:ext cx="5716360"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38736B44-AEB4-654E-9525-8004400543AC}"/>
              </a:ext>
            </a:extLst>
          </p:cNvPr>
          <p:cNvSpPr>
            <a:spLocks noGrp="1"/>
          </p:cNvSpPr>
          <p:nvPr>
            <p:ph type="dt" sz="half" idx="10"/>
          </p:nvPr>
        </p:nvSpPr>
        <p:spPr/>
        <p:txBody>
          <a:bodyPr/>
          <a:lstStyle/>
          <a:p>
            <a:fld id="{5663A45B-AAB7-3D45-9BDC-7CF51D5381D8}" type="datetime6">
              <a:rPr lang="en-GB" smtClean="0"/>
              <a:t>April 26</a:t>
            </a:fld>
            <a:endParaRPr lang="en-GB"/>
          </a:p>
        </p:txBody>
      </p:sp>
      <p:sp>
        <p:nvSpPr>
          <p:cNvPr id="3" name="Slide Number Placeholder 2">
            <a:extLst>
              <a:ext uri="{FF2B5EF4-FFF2-40B4-BE49-F238E27FC236}">
                <a16:creationId xmlns:a16="http://schemas.microsoft.com/office/drawing/2014/main" id="{F3755E8C-8E79-FF4A-BBD0-B8DAEC673535}"/>
              </a:ext>
            </a:extLst>
          </p:cNvPr>
          <p:cNvSpPr>
            <a:spLocks noGrp="1"/>
          </p:cNvSpPr>
          <p:nvPr>
            <p:ph type="sldNum" sz="quarter" idx="11"/>
          </p:nvPr>
        </p:nvSpPr>
        <p:spPr/>
        <p:txBody>
          <a:bodyPr/>
          <a:lstStyle>
            <a:lvl1pPr>
              <a:defRPr>
                <a:solidFill>
                  <a:schemeClr val="bg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14967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9C32CF-4BB9-8345-AAAE-D3410F30BC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Freeform 27">
            <a:extLst>
              <a:ext uri="{FF2B5EF4-FFF2-40B4-BE49-F238E27FC236}">
                <a16:creationId xmlns:a16="http://schemas.microsoft.com/office/drawing/2014/main" id="{8DC15BFF-543A-7B47-97FC-1C528273F3F8}"/>
              </a:ext>
            </a:extLst>
          </p:cNvPr>
          <p:cNvSpPr/>
          <p:nvPr userDrawn="1"/>
        </p:nvSpPr>
        <p:spPr>
          <a:xfrm>
            <a:off x="0" y="1"/>
            <a:ext cx="5090490" cy="5214703"/>
          </a:xfrm>
          <a:custGeom>
            <a:avLst/>
            <a:gdLst>
              <a:gd name="connsiteX0" fmla="*/ 0 w 5090490"/>
              <a:gd name="connsiteY0" fmla="*/ 0 h 5214703"/>
              <a:gd name="connsiteX1" fmla="*/ 4119663 w 5090490"/>
              <a:gd name="connsiteY1" fmla="*/ 0 h 5214703"/>
              <a:gd name="connsiteX2" fmla="*/ 4168103 w 5090490"/>
              <a:gd name="connsiteY2" fmla="*/ 937580 h 5214703"/>
              <a:gd name="connsiteX3" fmla="*/ 4968655 w 5090490"/>
              <a:gd name="connsiteY3" fmla="*/ 958149 h 5214703"/>
              <a:gd name="connsiteX4" fmla="*/ 4928729 w 5090490"/>
              <a:gd name="connsiteY4" fmla="*/ 2615468 h 5214703"/>
              <a:gd name="connsiteX5" fmla="*/ 4411082 w 5090490"/>
              <a:gd name="connsiteY5" fmla="*/ 2601943 h 5214703"/>
              <a:gd name="connsiteX6" fmla="*/ 4467757 w 5090490"/>
              <a:gd name="connsiteY6" fmla="*/ 3673343 h 5214703"/>
              <a:gd name="connsiteX7" fmla="*/ 2843662 w 5090490"/>
              <a:gd name="connsiteY7" fmla="*/ 3758100 h 5214703"/>
              <a:gd name="connsiteX8" fmla="*/ 5090490 w 5090490"/>
              <a:gd name="connsiteY8" fmla="*/ 3817853 h 5214703"/>
              <a:gd name="connsiteX9" fmla="*/ 5056704 w 5090490"/>
              <a:gd name="connsiteY9" fmla="*/ 5214703 h 5214703"/>
              <a:gd name="connsiteX10" fmla="*/ 0 w 5090490"/>
              <a:gd name="connsiteY10" fmla="*/ 5080362 h 5214703"/>
              <a:gd name="connsiteX11" fmla="*/ 0 w 5090490"/>
              <a:gd name="connsiteY11" fmla="*/ 2512171 h 5214703"/>
              <a:gd name="connsiteX12" fmla="*/ 322242 w 5090490"/>
              <a:gd name="connsiteY12" fmla="*/ 2495151 h 5214703"/>
              <a:gd name="connsiteX13" fmla="*/ 0 w 5090490"/>
              <a:gd name="connsiteY13" fmla="*/ 2486735 h 5214703"/>
              <a:gd name="connsiteX14" fmla="*/ 0 w 5090490"/>
              <a:gd name="connsiteY14" fmla="*/ 0 h 52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490" h="5214703">
                <a:moveTo>
                  <a:pt x="0" y="0"/>
                </a:moveTo>
                <a:lnTo>
                  <a:pt x="4119663" y="0"/>
                </a:lnTo>
                <a:lnTo>
                  <a:pt x="4168103" y="937580"/>
                </a:lnTo>
                <a:lnTo>
                  <a:pt x="4968655" y="958149"/>
                </a:lnTo>
                <a:lnTo>
                  <a:pt x="4928729" y="2615468"/>
                </a:lnTo>
                <a:lnTo>
                  <a:pt x="4411082" y="2601943"/>
                </a:lnTo>
                <a:lnTo>
                  <a:pt x="4467757" y="3673343"/>
                </a:lnTo>
                <a:lnTo>
                  <a:pt x="2843662" y="3758100"/>
                </a:lnTo>
                <a:lnTo>
                  <a:pt x="5090490" y="3817853"/>
                </a:lnTo>
                <a:lnTo>
                  <a:pt x="5056704" y="5214703"/>
                </a:lnTo>
                <a:lnTo>
                  <a:pt x="0" y="5080362"/>
                </a:lnTo>
                <a:lnTo>
                  <a:pt x="0" y="2512171"/>
                </a:lnTo>
                <a:lnTo>
                  <a:pt x="322242" y="2495151"/>
                </a:lnTo>
                <a:lnTo>
                  <a:pt x="0" y="248673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p:cNvSpPr>
            <a:spLocks noGrp="1"/>
          </p:cNvSpPr>
          <p:nvPr>
            <p:ph type="dt" sz="half" idx="10"/>
          </p:nvPr>
        </p:nvSpPr>
        <p:spPr/>
        <p:txBody>
          <a:bodyPr/>
          <a:lstStyle>
            <a:lvl1pPr>
              <a:defRPr>
                <a:solidFill>
                  <a:schemeClr val="accent1"/>
                </a:solidFill>
              </a:defRPr>
            </a:lvl1pPr>
          </a:lstStyle>
          <a:p>
            <a:fld id="{8F784ED0-3769-6149-A972-584D7210C9C5}" type="datetime6">
              <a:rPr lang="en-GB" smtClean="0"/>
              <a:t>April 26</a:t>
            </a:fld>
            <a:endParaRPr lang="en-GB"/>
          </a:p>
        </p:txBody>
      </p:sp>
      <p:sp>
        <p:nvSpPr>
          <p:cNvPr id="2" name="Title 1"/>
          <p:cNvSpPr>
            <a:spLocks noGrp="1"/>
          </p:cNvSpPr>
          <p:nvPr>
            <p:ph type="ctrTitle"/>
          </p:nvPr>
        </p:nvSpPr>
        <p:spPr>
          <a:xfrm>
            <a:off x="695325" y="663934"/>
            <a:ext cx="4250161" cy="3246494"/>
          </a:xfrm>
        </p:spPr>
        <p:txBody>
          <a:bodyPr anchor="t">
            <a:normAutofit/>
          </a:bodyPr>
          <a:lstStyle>
            <a:lvl1pPr algn="l">
              <a:defRPr sz="7200">
                <a:solidFill>
                  <a:schemeClr val="bg2"/>
                </a:solidFill>
              </a:defRPr>
            </a:lvl1pPr>
          </a:lstStyle>
          <a:p>
            <a:r>
              <a:rPr lang="en-US"/>
              <a:t>Click to edit Master title style</a:t>
            </a:r>
            <a:endParaRPr lang="en-GB"/>
          </a:p>
        </p:txBody>
      </p:sp>
      <p:sp>
        <p:nvSpPr>
          <p:cNvPr id="3" name="Subtitle 2"/>
          <p:cNvSpPr>
            <a:spLocks noGrp="1"/>
          </p:cNvSpPr>
          <p:nvPr>
            <p:ph type="subTitle" idx="1"/>
          </p:nvPr>
        </p:nvSpPr>
        <p:spPr>
          <a:xfrm>
            <a:off x="695326" y="4101267"/>
            <a:ext cx="4250162" cy="665018"/>
          </a:xfrm>
        </p:spPr>
        <p:txBody>
          <a:bodyPr>
            <a:normAutofit/>
          </a:bodyPr>
          <a:lstStyle>
            <a:lvl1pPr marL="0" indent="0" algn="l">
              <a:lnSpc>
                <a:spcPct val="85000"/>
              </a:lnSpc>
              <a:buNone/>
              <a:defRPr sz="32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A picture containing calendar&#10;&#10;Description automatically generated">
            <a:extLst>
              <a:ext uri="{FF2B5EF4-FFF2-40B4-BE49-F238E27FC236}">
                <a16:creationId xmlns:a16="http://schemas.microsoft.com/office/drawing/2014/main" id="{B25F4D11-AB04-C5D4-25F5-DBC33D53A4FC}"/>
              </a:ext>
            </a:extLst>
          </p:cNvPr>
          <p:cNvPicPr>
            <a:picLocks noChangeAspect="1"/>
          </p:cNvPicPr>
          <p:nvPr userDrawn="1"/>
        </p:nvPicPr>
        <p:blipFill>
          <a:blip r:embed="rId3"/>
          <a:stretch>
            <a:fillRect/>
          </a:stretch>
        </p:blipFill>
        <p:spPr>
          <a:xfrm>
            <a:off x="9165265" y="5115041"/>
            <a:ext cx="2434856" cy="1279226"/>
          </a:xfrm>
          <a:prstGeom prst="rect">
            <a:avLst/>
          </a:prstGeom>
        </p:spPr>
      </p:pic>
    </p:spTree>
    <p:extLst>
      <p:ext uri="{BB962C8B-B14F-4D97-AF65-F5344CB8AC3E}">
        <p14:creationId xmlns:p14="http://schemas.microsoft.com/office/powerpoint/2010/main" val="1008453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old Title and Content with Image">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F0155FD0-F3D2-8D46-BB34-595FE9D7E6AB}"/>
              </a:ext>
            </a:extLst>
          </p:cNvPr>
          <p:cNvSpPr>
            <a:spLocks noChangeArrowheads="1"/>
          </p:cNvSpPr>
          <p:nvPr/>
        </p:nvSpPr>
        <p:spPr bwMode="auto">
          <a:xfrm>
            <a:off x="6939298" y="218755"/>
            <a:ext cx="5252702" cy="6639245"/>
          </a:xfrm>
          <a:custGeom>
            <a:avLst/>
            <a:gdLst>
              <a:gd name="T0" fmla="*/ 10646 w 10894"/>
              <a:gd name="T1" fmla="*/ 7733 h 13769"/>
              <a:gd name="T2" fmla="*/ 10860 w 10894"/>
              <a:gd name="T3" fmla="*/ 9969 h 13769"/>
              <a:gd name="T4" fmla="*/ 3272 w 10894"/>
              <a:gd name="T5" fmla="*/ 10692 h 13769"/>
              <a:gd name="T6" fmla="*/ 10832 w 10894"/>
              <a:gd name="T7" fmla="*/ 10567 h 13769"/>
              <a:gd name="T8" fmla="*/ 10872 w 10894"/>
              <a:gd name="T9" fmla="*/ 13016 h 13769"/>
              <a:gd name="T10" fmla="*/ 10893 w 10894"/>
              <a:gd name="T11" fmla="*/ 13237 h 13769"/>
              <a:gd name="T12" fmla="*/ 10893 w 10894"/>
              <a:gd name="T13" fmla="*/ 13768 h 13769"/>
              <a:gd name="T14" fmla="*/ 2290 w 10894"/>
              <a:gd name="T15" fmla="*/ 13768 h 13769"/>
              <a:gd name="T16" fmla="*/ 2277 w 10894"/>
              <a:gd name="T17" fmla="*/ 13630 h 13769"/>
              <a:gd name="T18" fmla="*/ 8237 w 10894"/>
              <a:gd name="T19" fmla="*/ 13062 h 13769"/>
              <a:gd name="T20" fmla="*/ 492 w 10894"/>
              <a:gd name="T21" fmla="*/ 13190 h 13769"/>
              <a:gd name="T22" fmla="*/ 451 w 10894"/>
              <a:gd name="T23" fmla="*/ 10739 h 13769"/>
              <a:gd name="T24" fmla="*/ 2277 w 10894"/>
              <a:gd name="T25" fmla="*/ 10708 h 13769"/>
              <a:gd name="T26" fmla="*/ 2052 w 10894"/>
              <a:gd name="T27" fmla="*/ 8346 h 13769"/>
              <a:gd name="T28" fmla="*/ 8011 w 10894"/>
              <a:gd name="T29" fmla="*/ 7778 h 13769"/>
              <a:gd name="T30" fmla="*/ 266 w 10894"/>
              <a:gd name="T31" fmla="*/ 7906 h 13769"/>
              <a:gd name="T32" fmla="*/ 225 w 10894"/>
              <a:gd name="T33" fmla="*/ 5455 h 13769"/>
              <a:gd name="T34" fmla="*/ 2051 w 10894"/>
              <a:gd name="T35" fmla="*/ 5425 h 13769"/>
              <a:gd name="T36" fmla="*/ 1826 w 10894"/>
              <a:gd name="T37" fmla="*/ 3063 h 13769"/>
              <a:gd name="T38" fmla="*/ 7785 w 10894"/>
              <a:gd name="T39" fmla="*/ 2494 h 13769"/>
              <a:gd name="T40" fmla="*/ 40 w 10894"/>
              <a:gd name="T41" fmla="*/ 2622 h 13769"/>
              <a:gd name="T42" fmla="*/ 0 w 10894"/>
              <a:gd name="T43" fmla="*/ 171 h 13769"/>
              <a:gd name="T44" fmla="*/ 10380 w 10894"/>
              <a:gd name="T45" fmla="*/ 0 h 13769"/>
              <a:gd name="T46" fmla="*/ 10421 w 10894"/>
              <a:gd name="T47" fmla="*/ 2449 h 13769"/>
              <a:gd name="T48" fmla="*/ 10634 w 10894"/>
              <a:gd name="T49" fmla="*/ 4685 h 13769"/>
              <a:gd name="T50" fmla="*/ 3046 w 10894"/>
              <a:gd name="T51" fmla="*/ 5409 h 13769"/>
              <a:gd name="T52" fmla="*/ 10606 w 10894"/>
              <a:gd name="T53" fmla="*/ 5284 h 13769"/>
              <a:gd name="T54" fmla="*/ 10646 w 10894"/>
              <a:gd name="T55" fmla="*/ 7733 h 13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94" h="13769">
                <a:moveTo>
                  <a:pt x="10646" y="7733"/>
                </a:moveTo>
                <a:lnTo>
                  <a:pt x="10860" y="9969"/>
                </a:lnTo>
                <a:lnTo>
                  <a:pt x="3272" y="10692"/>
                </a:lnTo>
                <a:lnTo>
                  <a:pt x="10832" y="10567"/>
                </a:lnTo>
                <a:lnTo>
                  <a:pt x="10872" y="13016"/>
                </a:lnTo>
                <a:lnTo>
                  <a:pt x="10893" y="13237"/>
                </a:lnTo>
                <a:lnTo>
                  <a:pt x="10893" y="13768"/>
                </a:lnTo>
                <a:lnTo>
                  <a:pt x="2290" y="13768"/>
                </a:lnTo>
                <a:lnTo>
                  <a:pt x="2277" y="13630"/>
                </a:lnTo>
                <a:lnTo>
                  <a:pt x="8237" y="13062"/>
                </a:lnTo>
                <a:lnTo>
                  <a:pt x="492" y="13190"/>
                </a:lnTo>
                <a:lnTo>
                  <a:pt x="451" y="10739"/>
                </a:lnTo>
                <a:lnTo>
                  <a:pt x="2277" y="10708"/>
                </a:lnTo>
                <a:lnTo>
                  <a:pt x="2052" y="8346"/>
                </a:lnTo>
                <a:lnTo>
                  <a:pt x="8011" y="7778"/>
                </a:lnTo>
                <a:lnTo>
                  <a:pt x="266" y="7906"/>
                </a:lnTo>
                <a:lnTo>
                  <a:pt x="225" y="5455"/>
                </a:lnTo>
                <a:lnTo>
                  <a:pt x="2051" y="5425"/>
                </a:lnTo>
                <a:lnTo>
                  <a:pt x="1826" y="3063"/>
                </a:lnTo>
                <a:lnTo>
                  <a:pt x="7785" y="2494"/>
                </a:lnTo>
                <a:lnTo>
                  <a:pt x="40" y="2622"/>
                </a:lnTo>
                <a:lnTo>
                  <a:pt x="0" y="171"/>
                </a:lnTo>
                <a:lnTo>
                  <a:pt x="10380" y="0"/>
                </a:lnTo>
                <a:lnTo>
                  <a:pt x="10421" y="2449"/>
                </a:lnTo>
                <a:lnTo>
                  <a:pt x="10634" y="4685"/>
                </a:lnTo>
                <a:lnTo>
                  <a:pt x="3046" y="5409"/>
                </a:lnTo>
                <a:lnTo>
                  <a:pt x="10606" y="5284"/>
                </a:lnTo>
                <a:lnTo>
                  <a:pt x="10646" y="7733"/>
                </a:lnTo>
              </a:path>
            </a:pathLst>
          </a:custGeom>
          <a:solidFill>
            <a:schemeClr val="accent4"/>
          </a:solidFill>
          <a:ln>
            <a:noFill/>
          </a:ln>
          <a:effectLst/>
        </p:spPr>
        <p:txBody>
          <a:bodyPr wrap="none" anchor="ctr"/>
          <a:lstStyle/>
          <a:p>
            <a:endParaRPr lang="en-US"/>
          </a:p>
        </p:txBody>
      </p:sp>
      <p:sp>
        <p:nvSpPr>
          <p:cNvPr id="9" name="Title 1">
            <a:extLst>
              <a:ext uri="{FF2B5EF4-FFF2-40B4-BE49-F238E27FC236}">
                <a16:creationId xmlns:a16="http://schemas.microsoft.com/office/drawing/2014/main" id="{5FE23B03-7263-C14A-B472-27D0208B15C6}"/>
              </a:ext>
            </a:extLst>
          </p:cNvPr>
          <p:cNvSpPr>
            <a:spLocks noGrp="1"/>
          </p:cNvSpPr>
          <p:nvPr>
            <p:ph type="title"/>
          </p:nvPr>
        </p:nvSpPr>
        <p:spPr>
          <a:xfrm>
            <a:off x="695325" y="476250"/>
            <a:ext cx="5716361" cy="1214438"/>
          </a:xfrm>
        </p:spPr>
        <p:txBody>
          <a:bodyPr/>
          <a:lstStyle>
            <a:lvl1pPr>
              <a:defRPr>
                <a:solidFill>
                  <a:schemeClr val="accent2"/>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B7DF11C5-32FB-3240-A995-D35EF111998A}"/>
              </a:ext>
            </a:extLst>
          </p:cNvPr>
          <p:cNvSpPr>
            <a:spLocks noGrp="1"/>
          </p:cNvSpPr>
          <p:nvPr>
            <p:ph idx="1"/>
          </p:nvPr>
        </p:nvSpPr>
        <p:spPr>
          <a:xfrm>
            <a:off x="695326" y="2168525"/>
            <a:ext cx="5716360"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CEB05F09-52E2-604C-B6DB-D1583A3E3F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39000" y="0"/>
            <a:ext cx="4953000" cy="6858000"/>
          </a:xfrm>
          <a:prstGeom prst="rect">
            <a:avLst/>
          </a:prstGeom>
        </p:spPr>
      </p:pic>
      <p:sp>
        <p:nvSpPr>
          <p:cNvPr id="2" name="Date Placeholder 1">
            <a:extLst>
              <a:ext uri="{FF2B5EF4-FFF2-40B4-BE49-F238E27FC236}">
                <a16:creationId xmlns:a16="http://schemas.microsoft.com/office/drawing/2014/main" id="{09E3CEFF-3434-E547-B6B0-7719A2EC19DC}"/>
              </a:ext>
            </a:extLst>
          </p:cNvPr>
          <p:cNvSpPr>
            <a:spLocks noGrp="1"/>
          </p:cNvSpPr>
          <p:nvPr>
            <p:ph type="dt" sz="half" idx="10"/>
          </p:nvPr>
        </p:nvSpPr>
        <p:spPr/>
        <p:txBody>
          <a:bodyPr/>
          <a:lstStyle/>
          <a:p>
            <a:fld id="{AC86B669-EBD2-BB43-BDE6-F5F65B19CC5B}" type="datetime6">
              <a:rPr lang="en-GB" smtClean="0"/>
              <a:t>April 26</a:t>
            </a:fld>
            <a:endParaRPr lang="en-GB"/>
          </a:p>
        </p:txBody>
      </p:sp>
      <p:sp>
        <p:nvSpPr>
          <p:cNvPr id="3" name="Slide Number Placeholder 2">
            <a:extLst>
              <a:ext uri="{FF2B5EF4-FFF2-40B4-BE49-F238E27FC236}">
                <a16:creationId xmlns:a16="http://schemas.microsoft.com/office/drawing/2014/main" id="{8CFA596B-C6E0-5E4D-932E-7E5A875C3D9F}"/>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728297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lum Section Header">
    <p:bg>
      <p:bgPr>
        <a:solidFill>
          <a:schemeClr val="accent2"/>
        </a:solidFill>
        <a:effectLst/>
      </p:bgPr>
    </p:bg>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7555039-63AE-E942-0FA5-7DCEB92209AA}"/>
              </a:ext>
            </a:extLst>
          </p:cNvPr>
          <p:cNvSpPr>
            <a:spLocks noChangeArrowheads="1"/>
          </p:cNvSpPr>
          <p:nvPr userDrawn="1"/>
        </p:nvSpPr>
        <p:spPr bwMode="auto">
          <a:xfrm>
            <a:off x="7071785" y="0"/>
            <a:ext cx="5120216"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bg2"/>
          </a:solidFill>
          <a:ln>
            <a:noFill/>
          </a:ln>
          <a:effectLst/>
        </p:spPr>
        <p:txBody>
          <a:bodyPr wrap="none" anchor="ctr"/>
          <a:lstStyle/>
          <a:p>
            <a:endParaRPr lang="en-US"/>
          </a:p>
        </p:txBody>
      </p:sp>
      <p:sp>
        <p:nvSpPr>
          <p:cNvPr id="2" name="Title 1"/>
          <p:cNvSpPr>
            <a:spLocks noGrp="1"/>
          </p:cNvSpPr>
          <p:nvPr>
            <p:ph type="title"/>
          </p:nvPr>
        </p:nvSpPr>
        <p:spPr>
          <a:xfrm>
            <a:off x="695326" y="476250"/>
            <a:ext cx="5317548" cy="2868539"/>
          </a:xfrm>
        </p:spPr>
        <p:txBody>
          <a:bodyPr anchor="b">
            <a:normAutofit/>
          </a:bodyPr>
          <a:lstStyle>
            <a:lvl1pPr>
              <a:defRPr sz="8000">
                <a:solidFill>
                  <a:schemeClr val="bg2"/>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A2210198-CED3-7449-A753-1F765DCE1F6E}"/>
              </a:ext>
            </a:extLst>
          </p:cNvPr>
          <p:cNvSpPr>
            <a:spLocks noGrp="1"/>
          </p:cNvSpPr>
          <p:nvPr>
            <p:ph type="body" sz="quarter" idx="13"/>
          </p:nvPr>
        </p:nvSpPr>
        <p:spPr>
          <a:xfrm>
            <a:off x="695325" y="3428999"/>
            <a:ext cx="5318125" cy="2383971"/>
          </a:xfrm>
        </p:spPr>
        <p:txBody>
          <a:bodyPr/>
          <a:lstStyle>
            <a:lvl1pPr marL="9525" indent="-9525">
              <a:buNone/>
              <a:tabLst/>
              <a:defRPr>
                <a:solidFill>
                  <a:schemeClr val="bg2"/>
                </a:solidFill>
              </a:defRPr>
            </a:lvl1pPr>
            <a:lvl2pPr>
              <a:buNone/>
              <a:defRPr>
                <a:solidFill>
                  <a:schemeClr val="bg2"/>
                </a:solidFill>
              </a:defRPr>
            </a:lvl2pPr>
            <a:lvl3pPr>
              <a:buNone/>
              <a:defRPr>
                <a:solidFill>
                  <a:schemeClr val="bg2"/>
                </a:solidFill>
              </a:defRPr>
            </a:lvl3pPr>
            <a:lvl4pPr>
              <a:buNone/>
              <a:defRPr>
                <a:solidFill>
                  <a:schemeClr val="bg2"/>
                </a:solidFill>
              </a:defRPr>
            </a:lvl4pPr>
            <a:lvl5pPr>
              <a:buNone/>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B0994A4-B9E9-374D-9799-AB03E4402C84}"/>
              </a:ext>
            </a:extLst>
          </p:cNvPr>
          <p:cNvSpPr>
            <a:spLocks noGrp="1"/>
          </p:cNvSpPr>
          <p:nvPr>
            <p:ph type="dt" sz="half" idx="14"/>
          </p:nvPr>
        </p:nvSpPr>
        <p:spPr/>
        <p:txBody>
          <a:bodyPr/>
          <a:lstStyle>
            <a:lvl1pPr>
              <a:defRPr>
                <a:solidFill>
                  <a:schemeClr val="bg2"/>
                </a:solidFill>
              </a:defRPr>
            </a:lvl1pPr>
          </a:lstStyle>
          <a:p>
            <a:fld id="{25030429-542C-544A-8721-4CCC7D916D78}" type="datetime6">
              <a:rPr lang="en-GB" smtClean="0"/>
              <a:t>April 26</a:t>
            </a:fld>
            <a:endParaRPr lang="en-GB"/>
          </a:p>
        </p:txBody>
      </p:sp>
      <p:pic>
        <p:nvPicPr>
          <p:cNvPr id="6" name="Picture 5">
            <a:extLst>
              <a:ext uri="{FF2B5EF4-FFF2-40B4-BE49-F238E27FC236}">
                <a16:creationId xmlns:a16="http://schemas.microsoft.com/office/drawing/2014/main" id="{4A77A000-5BD1-910E-7A5E-9C3944FB0C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19925" y="0"/>
            <a:ext cx="5168900" cy="6858000"/>
          </a:xfrm>
          <a:prstGeom prst="rect">
            <a:avLst/>
          </a:prstGeom>
        </p:spPr>
      </p:pic>
      <p:sp>
        <p:nvSpPr>
          <p:cNvPr id="8" name="Slide Number Placeholder 7">
            <a:extLst>
              <a:ext uri="{FF2B5EF4-FFF2-40B4-BE49-F238E27FC236}">
                <a16:creationId xmlns:a16="http://schemas.microsoft.com/office/drawing/2014/main" id="{F5050924-282D-364D-BD13-42628FCC99FF}"/>
              </a:ext>
            </a:extLst>
          </p:cNvPr>
          <p:cNvSpPr>
            <a:spLocks noGrp="1"/>
          </p:cNvSpPr>
          <p:nvPr>
            <p:ph type="sldNum" sz="quarter" idx="15"/>
          </p:nvPr>
        </p:nvSpPr>
        <p:spPr/>
        <p:txBody>
          <a:bodyPr/>
          <a:lstStyle>
            <a:lvl1pPr>
              <a:defRPr>
                <a:solidFill>
                  <a:schemeClr val="bg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83000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al Section Header">
    <p:bg>
      <p:bgPr>
        <a:solidFill>
          <a:schemeClr val="accent6"/>
        </a:solidFill>
        <a:effectLst/>
      </p:bgPr>
    </p:bg>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7235EB1A-41AE-9C46-B157-4FD9A532BD7D}"/>
              </a:ext>
            </a:extLst>
          </p:cNvPr>
          <p:cNvSpPr>
            <a:spLocks noChangeArrowheads="1"/>
          </p:cNvSpPr>
          <p:nvPr/>
        </p:nvSpPr>
        <p:spPr bwMode="auto">
          <a:xfrm>
            <a:off x="7101005" y="0"/>
            <a:ext cx="5090995" cy="6818862"/>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bg2"/>
          </a:solidFill>
          <a:ln>
            <a:noFill/>
          </a:ln>
          <a:effectLst/>
        </p:spPr>
        <p:txBody>
          <a:bodyPr wrap="none" anchor="ctr"/>
          <a:lstStyle/>
          <a:p>
            <a:endParaRPr lang="en-US"/>
          </a:p>
        </p:txBody>
      </p:sp>
      <p:pic>
        <p:nvPicPr>
          <p:cNvPr id="14" name="Picture 13">
            <a:extLst>
              <a:ext uri="{FF2B5EF4-FFF2-40B4-BE49-F238E27FC236}">
                <a16:creationId xmlns:a16="http://schemas.microsoft.com/office/drawing/2014/main" id="{4D3B8064-0358-E14F-B178-7E02913B33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67600" y="0"/>
            <a:ext cx="4724400" cy="6858000"/>
          </a:xfrm>
          <a:prstGeom prst="rect">
            <a:avLst/>
          </a:prstGeom>
        </p:spPr>
      </p:pic>
      <p:sp>
        <p:nvSpPr>
          <p:cNvPr id="8" name="Title 1">
            <a:extLst>
              <a:ext uri="{FF2B5EF4-FFF2-40B4-BE49-F238E27FC236}">
                <a16:creationId xmlns:a16="http://schemas.microsoft.com/office/drawing/2014/main" id="{571B435C-A69A-204C-A64B-1203B3402EC1}"/>
              </a:ext>
            </a:extLst>
          </p:cNvPr>
          <p:cNvSpPr>
            <a:spLocks noGrp="1"/>
          </p:cNvSpPr>
          <p:nvPr>
            <p:ph type="title"/>
          </p:nvPr>
        </p:nvSpPr>
        <p:spPr>
          <a:xfrm>
            <a:off x="695326" y="476250"/>
            <a:ext cx="5317548" cy="2868539"/>
          </a:xfrm>
        </p:spPr>
        <p:txBody>
          <a:bodyPr anchor="b">
            <a:normAutofit/>
          </a:bodyPr>
          <a:lstStyle>
            <a:lvl1pPr>
              <a:defRPr sz="8000">
                <a:solidFill>
                  <a:schemeClr val="bg2"/>
                </a:solidFill>
              </a:defRPr>
            </a:lvl1pPr>
          </a:lstStyle>
          <a:p>
            <a:r>
              <a:rPr lang="en-US"/>
              <a:t>Click to edit Master title style</a:t>
            </a:r>
            <a:endParaRPr lang="en-GB"/>
          </a:p>
        </p:txBody>
      </p:sp>
      <p:sp>
        <p:nvSpPr>
          <p:cNvPr id="10" name="Text Placeholder 6">
            <a:extLst>
              <a:ext uri="{FF2B5EF4-FFF2-40B4-BE49-F238E27FC236}">
                <a16:creationId xmlns:a16="http://schemas.microsoft.com/office/drawing/2014/main" id="{8AE8BACC-C170-744D-9E26-91DF927F4093}"/>
              </a:ext>
            </a:extLst>
          </p:cNvPr>
          <p:cNvSpPr>
            <a:spLocks noGrp="1"/>
          </p:cNvSpPr>
          <p:nvPr>
            <p:ph type="body" sz="quarter" idx="13"/>
          </p:nvPr>
        </p:nvSpPr>
        <p:spPr>
          <a:xfrm>
            <a:off x="695325" y="3428999"/>
            <a:ext cx="5318125" cy="2383971"/>
          </a:xfrm>
        </p:spPr>
        <p:txBody>
          <a:bodyPr/>
          <a:lstStyle>
            <a:lvl1pPr marL="9525" indent="-9525">
              <a:buNone/>
              <a:tabLst/>
              <a:defRPr>
                <a:solidFill>
                  <a:schemeClr val="tx2"/>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DB54BCE3-66B6-D349-B1D3-F063EA7DBACC}"/>
              </a:ext>
            </a:extLst>
          </p:cNvPr>
          <p:cNvSpPr>
            <a:spLocks noGrp="1"/>
          </p:cNvSpPr>
          <p:nvPr>
            <p:ph type="dt" sz="half" idx="14"/>
          </p:nvPr>
        </p:nvSpPr>
        <p:spPr/>
        <p:txBody>
          <a:bodyPr/>
          <a:lstStyle>
            <a:lvl1pPr>
              <a:defRPr>
                <a:solidFill>
                  <a:schemeClr val="bg1"/>
                </a:solidFill>
              </a:defRPr>
            </a:lvl1pPr>
          </a:lstStyle>
          <a:p>
            <a:fld id="{32C17431-AA94-C44C-BC42-A1DC8326BFBF}" type="datetime6">
              <a:rPr lang="en-GB" smtClean="0"/>
              <a:t>April 26</a:t>
            </a:fld>
            <a:endParaRPr lang="en-GB"/>
          </a:p>
        </p:txBody>
      </p:sp>
      <p:sp>
        <p:nvSpPr>
          <p:cNvPr id="3" name="Slide Number Placeholder 2">
            <a:extLst>
              <a:ext uri="{FF2B5EF4-FFF2-40B4-BE49-F238E27FC236}">
                <a16:creationId xmlns:a16="http://schemas.microsoft.com/office/drawing/2014/main" id="{AAC73246-8749-AB44-AE4B-D7D9A483E010}"/>
              </a:ext>
            </a:extLst>
          </p:cNvPr>
          <p:cNvSpPr>
            <a:spLocks noGrp="1"/>
          </p:cNvSpPr>
          <p:nvPr>
            <p:ph type="sldNum" sz="quarter" idx="15"/>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627065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old Section Header">
    <p:bg>
      <p:bgPr>
        <a:solidFill>
          <a:schemeClr val="accent4"/>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40A6827A-FE39-794A-8FDE-437EC46C13F4}"/>
              </a:ext>
            </a:extLst>
          </p:cNvPr>
          <p:cNvSpPr>
            <a:spLocks noChangeArrowheads="1"/>
          </p:cNvSpPr>
          <p:nvPr/>
        </p:nvSpPr>
        <p:spPr bwMode="auto">
          <a:xfrm>
            <a:off x="6939298" y="218755"/>
            <a:ext cx="5252702" cy="6639245"/>
          </a:xfrm>
          <a:custGeom>
            <a:avLst/>
            <a:gdLst>
              <a:gd name="T0" fmla="*/ 10646 w 10894"/>
              <a:gd name="T1" fmla="*/ 7733 h 13769"/>
              <a:gd name="T2" fmla="*/ 10860 w 10894"/>
              <a:gd name="T3" fmla="*/ 9969 h 13769"/>
              <a:gd name="T4" fmla="*/ 3272 w 10894"/>
              <a:gd name="T5" fmla="*/ 10692 h 13769"/>
              <a:gd name="T6" fmla="*/ 10832 w 10894"/>
              <a:gd name="T7" fmla="*/ 10567 h 13769"/>
              <a:gd name="T8" fmla="*/ 10872 w 10894"/>
              <a:gd name="T9" fmla="*/ 13016 h 13769"/>
              <a:gd name="T10" fmla="*/ 10893 w 10894"/>
              <a:gd name="T11" fmla="*/ 13237 h 13769"/>
              <a:gd name="T12" fmla="*/ 10893 w 10894"/>
              <a:gd name="T13" fmla="*/ 13768 h 13769"/>
              <a:gd name="T14" fmla="*/ 2290 w 10894"/>
              <a:gd name="T15" fmla="*/ 13768 h 13769"/>
              <a:gd name="T16" fmla="*/ 2277 w 10894"/>
              <a:gd name="T17" fmla="*/ 13630 h 13769"/>
              <a:gd name="T18" fmla="*/ 8237 w 10894"/>
              <a:gd name="T19" fmla="*/ 13062 h 13769"/>
              <a:gd name="T20" fmla="*/ 492 w 10894"/>
              <a:gd name="T21" fmla="*/ 13190 h 13769"/>
              <a:gd name="T22" fmla="*/ 451 w 10894"/>
              <a:gd name="T23" fmla="*/ 10739 h 13769"/>
              <a:gd name="T24" fmla="*/ 2277 w 10894"/>
              <a:gd name="T25" fmla="*/ 10708 h 13769"/>
              <a:gd name="T26" fmla="*/ 2052 w 10894"/>
              <a:gd name="T27" fmla="*/ 8346 h 13769"/>
              <a:gd name="T28" fmla="*/ 8011 w 10894"/>
              <a:gd name="T29" fmla="*/ 7778 h 13769"/>
              <a:gd name="T30" fmla="*/ 266 w 10894"/>
              <a:gd name="T31" fmla="*/ 7906 h 13769"/>
              <a:gd name="T32" fmla="*/ 225 w 10894"/>
              <a:gd name="T33" fmla="*/ 5455 h 13769"/>
              <a:gd name="T34" fmla="*/ 2051 w 10894"/>
              <a:gd name="T35" fmla="*/ 5425 h 13769"/>
              <a:gd name="T36" fmla="*/ 1826 w 10894"/>
              <a:gd name="T37" fmla="*/ 3063 h 13769"/>
              <a:gd name="T38" fmla="*/ 7785 w 10894"/>
              <a:gd name="T39" fmla="*/ 2494 h 13769"/>
              <a:gd name="T40" fmla="*/ 40 w 10894"/>
              <a:gd name="T41" fmla="*/ 2622 h 13769"/>
              <a:gd name="T42" fmla="*/ 0 w 10894"/>
              <a:gd name="T43" fmla="*/ 171 h 13769"/>
              <a:gd name="T44" fmla="*/ 10380 w 10894"/>
              <a:gd name="T45" fmla="*/ 0 h 13769"/>
              <a:gd name="T46" fmla="*/ 10421 w 10894"/>
              <a:gd name="T47" fmla="*/ 2449 h 13769"/>
              <a:gd name="T48" fmla="*/ 10634 w 10894"/>
              <a:gd name="T49" fmla="*/ 4685 h 13769"/>
              <a:gd name="T50" fmla="*/ 3046 w 10894"/>
              <a:gd name="T51" fmla="*/ 5409 h 13769"/>
              <a:gd name="T52" fmla="*/ 10606 w 10894"/>
              <a:gd name="T53" fmla="*/ 5284 h 13769"/>
              <a:gd name="T54" fmla="*/ 10646 w 10894"/>
              <a:gd name="T55" fmla="*/ 7733 h 13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94" h="13769">
                <a:moveTo>
                  <a:pt x="10646" y="7733"/>
                </a:moveTo>
                <a:lnTo>
                  <a:pt x="10860" y="9969"/>
                </a:lnTo>
                <a:lnTo>
                  <a:pt x="3272" y="10692"/>
                </a:lnTo>
                <a:lnTo>
                  <a:pt x="10832" y="10567"/>
                </a:lnTo>
                <a:lnTo>
                  <a:pt x="10872" y="13016"/>
                </a:lnTo>
                <a:lnTo>
                  <a:pt x="10893" y="13237"/>
                </a:lnTo>
                <a:lnTo>
                  <a:pt x="10893" y="13768"/>
                </a:lnTo>
                <a:lnTo>
                  <a:pt x="2290" y="13768"/>
                </a:lnTo>
                <a:lnTo>
                  <a:pt x="2277" y="13630"/>
                </a:lnTo>
                <a:lnTo>
                  <a:pt x="8237" y="13062"/>
                </a:lnTo>
                <a:lnTo>
                  <a:pt x="492" y="13190"/>
                </a:lnTo>
                <a:lnTo>
                  <a:pt x="451" y="10739"/>
                </a:lnTo>
                <a:lnTo>
                  <a:pt x="2277" y="10708"/>
                </a:lnTo>
                <a:lnTo>
                  <a:pt x="2052" y="8346"/>
                </a:lnTo>
                <a:lnTo>
                  <a:pt x="8011" y="7778"/>
                </a:lnTo>
                <a:lnTo>
                  <a:pt x="266" y="7906"/>
                </a:lnTo>
                <a:lnTo>
                  <a:pt x="225" y="5455"/>
                </a:lnTo>
                <a:lnTo>
                  <a:pt x="2051" y="5425"/>
                </a:lnTo>
                <a:lnTo>
                  <a:pt x="1826" y="3063"/>
                </a:lnTo>
                <a:lnTo>
                  <a:pt x="7785" y="2494"/>
                </a:lnTo>
                <a:lnTo>
                  <a:pt x="40" y="2622"/>
                </a:lnTo>
                <a:lnTo>
                  <a:pt x="0" y="171"/>
                </a:lnTo>
                <a:lnTo>
                  <a:pt x="10380" y="0"/>
                </a:lnTo>
                <a:lnTo>
                  <a:pt x="10421" y="2449"/>
                </a:lnTo>
                <a:lnTo>
                  <a:pt x="10634" y="4685"/>
                </a:lnTo>
                <a:lnTo>
                  <a:pt x="3046" y="5409"/>
                </a:lnTo>
                <a:lnTo>
                  <a:pt x="10606" y="5284"/>
                </a:lnTo>
                <a:lnTo>
                  <a:pt x="10646" y="7733"/>
                </a:lnTo>
              </a:path>
            </a:pathLst>
          </a:custGeom>
          <a:solidFill>
            <a:schemeClr val="bg2"/>
          </a:solidFill>
          <a:ln>
            <a:noFill/>
          </a:ln>
          <a:effectLst/>
        </p:spPr>
        <p:txBody>
          <a:bodyPr wrap="none" anchor="ctr"/>
          <a:lstStyle/>
          <a:p>
            <a:endParaRPr lang="en-US"/>
          </a:p>
        </p:txBody>
      </p:sp>
      <p:sp>
        <p:nvSpPr>
          <p:cNvPr id="8" name="Title 1">
            <a:extLst>
              <a:ext uri="{FF2B5EF4-FFF2-40B4-BE49-F238E27FC236}">
                <a16:creationId xmlns:a16="http://schemas.microsoft.com/office/drawing/2014/main" id="{3B6F37AF-C1EC-7448-B648-673E36F37178}"/>
              </a:ext>
            </a:extLst>
          </p:cNvPr>
          <p:cNvSpPr>
            <a:spLocks noGrp="1"/>
          </p:cNvSpPr>
          <p:nvPr>
            <p:ph type="title"/>
          </p:nvPr>
        </p:nvSpPr>
        <p:spPr>
          <a:xfrm>
            <a:off x="695326" y="476250"/>
            <a:ext cx="5317548" cy="2868539"/>
          </a:xfrm>
        </p:spPr>
        <p:txBody>
          <a:bodyPr anchor="b">
            <a:normAutofit/>
          </a:bodyPr>
          <a:lstStyle>
            <a:lvl1pPr>
              <a:defRPr sz="8000">
                <a:solidFill>
                  <a:schemeClr val="bg2"/>
                </a:solidFill>
              </a:defRPr>
            </a:lvl1pPr>
          </a:lstStyle>
          <a:p>
            <a:r>
              <a:rPr lang="en-US"/>
              <a:t>Click to edit Master title style</a:t>
            </a:r>
            <a:endParaRPr lang="en-GB"/>
          </a:p>
        </p:txBody>
      </p:sp>
      <p:sp>
        <p:nvSpPr>
          <p:cNvPr id="12" name="Text Placeholder 6">
            <a:extLst>
              <a:ext uri="{FF2B5EF4-FFF2-40B4-BE49-F238E27FC236}">
                <a16:creationId xmlns:a16="http://schemas.microsoft.com/office/drawing/2014/main" id="{F78A4217-B16B-9E4E-8D47-4D456D28B4A3}"/>
              </a:ext>
            </a:extLst>
          </p:cNvPr>
          <p:cNvSpPr>
            <a:spLocks noGrp="1"/>
          </p:cNvSpPr>
          <p:nvPr>
            <p:ph type="body" sz="quarter" idx="13"/>
          </p:nvPr>
        </p:nvSpPr>
        <p:spPr>
          <a:xfrm>
            <a:off x="695325" y="3428999"/>
            <a:ext cx="5318125" cy="2383971"/>
          </a:xfrm>
        </p:spPr>
        <p:txBody>
          <a:bodyPr/>
          <a:lstStyle>
            <a:lvl1pPr marL="9525" indent="-9525">
              <a:buNone/>
              <a:tabLst/>
              <a:defRPr>
                <a:solidFill>
                  <a:schemeClr val="tx2"/>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B5365CB8-6BDA-A543-816C-2DF734A976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39000" y="-1"/>
            <a:ext cx="4953000" cy="6858000"/>
          </a:xfrm>
          <a:prstGeom prst="rect">
            <a:avLst/>
          </a:prstGeom>
        </p:spPr>
      </p:pic>
      <p:sp>
        <p:nvSpPr>
          <p:cNvPr id="2" name="Date Placeholder 1">
            <a:extLst>
              <a:ext uri="{FF2B5EF4-FFF2-40B4-BE49-F238E27FC236}">
                <a16:creationId xmlns:a16="http://schemas.microsoft.com/office/drawing/2014/main" id="{6E7D0CA5-2F36-1042-ABBD-C5BBF5C511E0}"/>
              </a:ext>
            </a:extLst>
          </p:cNvPr>
          <p:cNvSpPr>
            <a:spLocks noGrp="1"/>
          </p:cNvSpPr>
          <p:nvPr>
            <p:ph type="dt" sz="half" idx="14"/>
          </p:nvPr>
        </p:nvSpPr>
        <p:spPr/>
        <p:txBody>
          <a:bodyPr/>
          <a:lstStyle>
            <a:lvl1pPr>
              <a:defRPr>
                <a:solidFill>
                  <a:schemeClr val="bg1"/>
                </a:solidFill>
              </a:defRPr>
            </a:lvl1pPr>
          </a:lstStyle>
          <a:p>
            <a:fld id="{9070E6E4-C7A0-9C45-A777-965BC7B3BD50}" type="datetime6">
              <a:rPr lang="en-GB" smtClean="0"/>
              <a:t>April 26</a:t>
            </a:fld>
            <a:endParaRPr lang="en-GB"/>
          </a:p>
        </p:txBody>
      </p:sp>
      <p:sp>
        <p:nvSpPr>
          <p:cNvPr id="3" name="Slide Number Placeholder 2">
            <a:extLst>
              <a:ext uri="{FF2B5EF4-FFF2-40B4-BE49-F238E27FC236}">
                <a16:creationId xmlns:a16="http://schemas.microsoft.com/office/drawing/2014/main" id="{D5FC804E-ED49-FC4E-957E-9C8367BC05A8}"/>
              </a:ext>
            </a:extLst>
          </p:cNvPr>
          <p:cNvSpPr>
            <a:spLocks noGrp="1"/>
          </p:cNvSpPr>
          <p:nvPr>
            <p:ph type="sldNum" sz="quarter" idx="15"/>
          </p:nvPr>
        </p:nvSpPr>
        <p:spPr/>
        <p:txBody>
          <a:bodyPr/>
          <a:lstStyle>
            <a:lvl1pPr>
              <a:defRPr>
                <a:solidFill>
                  <a:schemeClr val="accent4"/>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079105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ck Plum Section Header">
    <p:bg>
      <p:bgPr>
        <a:solidFill>
          <a:schemeClr val="tx1"/>
        </a:solidFill>
        <a:effectLst/>
      </p:bgPr>
    </p:bg>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E41CA76-B6BC-22E2-3CBC-63D35601D780}"/>
              </a:ext>
            </a:extLst>
          </p:cNvPr>
          <p:cNvSpPr>
            <a:spLocks noChangeArrowheads="1"/>
          </p:cNvSpPr>
          <p:nvPr userDrawn="1"/>
        </p:nvSpPr>
        <p:spPr bwMode="auto">
          <a:xfrm>
            <a:off x="7071785" y="0"/>
            <a:ext cx="5120216"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2"/>
          </a:solidFill>
          <a:ln>
            <a:noFill/>
          </a:ln>
          <a:effectLst/>
        </p:spPr>
        <p:txBody>
          <a:bodyPr wrap="none" anchor="ctr"/>
          <a:lstStyle/>
          <a:p>
            <a:endParaRPr lang="en-US"/>
          </a:p>
        </p:txBody>
      </p:sp>
      <p:sp>
        <p:nvSpPr>
          <p:cNvPr id="2" name="Title 1"/>
          <p:cNvSpPr>
            <a:spLocks noGrp="1"/>
          </p:cNvSpPr>
          <p:nvPr>
            <p:ph type="title"/>
          </p:nvPr>
        </p:nvSpPr>
        <p:spPr>
          <a:xfrm>
            <a:off x="695326" y="476250"/>
            <a:ext cx="5317548" cy="2868539"/>
          </a:xfrm>
        </p:spPr>
        <p:txBody>
          <a:bodyPr anchor="b">
            <a:normAutofit/>
          </a:bodyPr>
          <a:lstStyle>
            <a:lvl1pPr>
              <a:defRPr sz="8000">
                <a:solidFill>
                  <a:schemeClr val="accent2"/>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A2210198-CED3-7449-A753-1F765DCE1F6E}"/>
              </a:ext>
            </a:extLst>
          </p:cNvPr>
          <p:cNvSpPr>
            <a:spLocks noGrp="1"/>
          </p:cNvSpPr>
          <p:nvPr>
            <p:ph type="body" sz="quarter" idx="13"/>
          </p:nvPr>
        </p:nvSpPr>
        <p:spPr>
          <a:xfrm>
            <a:off x="695325" y="3428999"/>
            <a:ext cx="5318125" cy="2383971"/>
          </a:xfrm>
        </p:spPr>
        <p:txBody>
          <a:bodyPr/>
          <a:lstStyle>
            <a:lvl1pPr marL="9525" indent="-9525">
              <a:buNone/>
              <a:tabLst/>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B0994A4-B9E9-374D-9799-AB03E4402C84}"/>
              </a:ext>
            </a:extLst>
          </p:cNvPr>
          <p:cNvSpPr>
            <a:spLocks noGrp="1"/>
          </p:cNvSpPr>
          <p:nvPr>
            <p:ph type="dt" sz="half" idx="14"/>
          </p:nvPr>
        </p:nvSpPr>
        <p:spPr/>
        <p:txBody>
          <a:bodyPr/>
          <a:lstStyle>
            <a:lvl1pPr>
              <a:defRPr>
                <a:solidFill>
                  <a:schemeClr val="accent2"/>
                </a:solidFill>
              </a:defRPr>
            </a:lvl1pPr>
          </a:lstStyle>
          <a:p>
            <a:fld id="{58131E34-B17F-8141-933A-57DD18886607}" type="datetime6">
              <a:rPr lang="en-GB" smtClean="0"/>
              <a:t>April 26</a:t>
            </a:fld>
            <a:endParaRPr lang="en-GB"/>
          </a:p>
        </p:txBody>
      </p:sp>
      <p:pic>
        <p:nvPicPr>
          <p:cNvPr id="6" name="Picture 5">
            <a:extLst>
              <a:ext uri="{FF2B5EF4-FFF2-40B4-BE49-F238E27FC236}">
                <a16:creationId xmlns:a16="http://schemas.microsoft.com/office/drawing/2014/main" id="{33845F69-34F8-7D73-9494-67C5992FC2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19925" y="0"/>
            <a:ext cx="5168900" cy="6858000"/>
          </a:xfrm>
          <a:prstGeom prst="rect">
            <a:avLst/>
          </a:prstGeom>
        </p:spPr>
      </p:pic>
      <p:sp>
        <p:nvSpPr>
          <p:cNvPr id="8" name="Slide Number Placeholder 7">
            <a:extLst>
              <a:ext uri="{FF2B5EF4-FFF2-40B4-BE49-F238E27FC236}">
                <a16:creationId xmlns:a16="http://schemas.microsoft.com/office/drawing/2014/main" id="{F5050924-282D-364D-BD13-42628FCC99FF}"/>
              </a:ext>
            </a:extLst>
          </p:cNvPr>
          <p:cNvSpPr>
            <a:spLocks noGrp="1"/>
          </p:cNvSpPr>
          <p:nvPr>
            <p:ph type="sldNum" sz="quarter" idx="15"/>
          </p:nvPr>
        </p:nvSpPr>
        <p:spPr/>
        <p:txBody>
          <a:bodyPr/>
          <a:lstStyle>
            <a:lvl1pPr>
              <a:defRPr>
                <a:solidFill>
                  <a:schemeClr val="bg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259041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ck Teal Section Header">
    <p:bg>
      <p:bgPr>
        <a:solidFill>
          <a:schemeClr val="tx1"/>
        </a:solidFill>
        <a:effectLst/>
      </p:bgPr>
    </p:bg>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7235EB1A-41AE-9C46-B157-4FD9A532BD7D}"/>
              </a:ext>
            </a:extLst>
          </p:cNvPr>
          <p:cNvSpPr>
            <a:spLocks noChangeArrowheads="1"/>
          </p:cNvSpPr>
          <p:nvPr/>
        </p:nvSpPr>
        <p:spPr bwMode="auto">
          <a:xfrm>
            <a:off x="7101005" y="0"/>
            <a:ext cx="5090995" cy="6818862"/>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6"/>
          </a:solidFill>
          <a:ln>
            <a:noFill/>
          </a:ln>
          <a:effectLst/>
        </p:spPr>
        <p:txBody>
          <a:bodyPr wrap="none" anchor="ctr"/>
          <a:lstStyle/>
          <a:p>
            <a:endParaRPr lang="en-US"/>
          </a:p>
        </p:txBody>
      </p:sp>
      <p:pic>
        <p:nvPicPr>
          <p:cNvPr id="14" name="Picture 13">
            <a:extLst>
              <a:ext uri="{FF2B5EF4-FFF2-40B4-BE49-F238E27FC236}">
                <a16:creationId xmlns:a16="http://schemas.microsoft.com/office/drawing/2014/main" id="{4D3B8064-0358-E14F-B178-7E02913B33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67600" y="0"/>
            <a:ext cx="4724400" cy="6858000"/>
          </a:xfrm>
          <a:prstGeom prst="rect">
            <a:avLst/>
          </a:prstGeom>
        </p:spPr>
      </p:pic>
      <p:sp>
        <p:nvSpPr>
          <p:cNvPr id="8" name="Title 1">
            <a:extLst>
              <a:ext uri="{FF2B5EF4-FFF2-40B4-BE49-F238E27FC236}">
                <a16:creationId xmlns:a16="http://schemas.microsoft.com/office/drawing/2014/main" id="{571B435C-A69A-204C-A64B-1203B3402EC1}"/>
              </a:ext>
            </a:extLst>
          </p:cNvPr>
          <p:cNvSpPr>
            <a:spLocks noGrp="1"/>
          </p:cNvSpPr>
          <p:nvPr>
            <p:ph type="title"/>
          </p:nvPr>
        </p:nvSpPr>
        <p:spPr>
          <a:xfrm>
            <a:off x="695326" y="476250"/>
            <a:ext cx="5317548" cy="2868539"/>
          </a:xfrm>
        </p:spPr>
        <p:txBody>
          <a:bodyPr anchor="b">
            <a:normAutofit/>
          </a:bodyPr>
          <a:lstStyle>
            <a:lvl1pPr>
              <a:defRPr sz="8000">
                <a:solidFill>
                  <a:schemeClr val="accent6"/>
                </a:solidFill>
              </a:defRPr>
            </a:lvl1pPr>
          </a:lstStyle>
          <a:p>
            <a:r>
              <a:rPr lang="en-US"/>
              <a:t>Click to edit Master title style</a:t>
            </a:r>
            <a:endParaRPr lang="en-GB"/>
          </a:p>
        </p:txBody>
      </p:sp>
      <p:sp>
        <p:nvSpPr>
          <p:cNvPr id="10" name="Text Placeholder 6">
            <a:extLst>
              <a:ext uri="{FF2B5EF4-FFF2-40B4-BE49-F238E27FC236}">
                <a16:creationId xmlns:a16="http://schemas.microsoft.com/office/drawing/2014/main" id="{8AE8BACC-C170-744D-9E26-91DF927F4093}"/>
              </a:ext>
            </a:extLst>
          </p:cNvPr>
          <p:cNvSpPr>
            <a:spLocks noGrp="1"/>
          </p:cNvSpPr>
          <p:nvPr>
            <p:ph type="body" sz="quarter" idx="13"/>
          </p:nvPr>
        </p:nvSpPr>
        <p:spPr>
          <a:xfrm>
            <a:off x="695325" y="3428999"/>
            <a:ext cx="5318125" cy="2383971"/>
          </a:xfrm>
        </p:spPr>
        <p:txBody>
          <a:bodyPr/>
          <a:lstStyle>
            <a:lvl1pPr marL="9525" indent="-9525">
              <a:buNone/>
              <a:tabLst/>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DB54BCE3-66B6-D349-B1D3-F063EA7DBACC}"/>
              </a:ext>
            </a:extLst>
          </p:cNvPr>
          <p:cNvSpPr>
            <a:spLocks noGrp="1"/>
          </p:cNvSpPr>
          <p:nvPr>
            <p:ph type="dt" sz="half" idx="14"/>
          </p:nvPr>
        </p:nvSpPr>
        <p:spPr/>
        <p:txBody>
          <a:bodyPr/>
          <a:lstStyle>
            <a:lvl1pPr>
              <a:defRPr>
                <a:solidFill>
                  <a:schemeClr val="accent6"/>
                </a:solidFill>
              </a:defRPr>
            </a:lvl1pPr>
          </a:lstStyle>
          <a:p>
            <a:fld id="{EF461470-6B33-5C4B-8AC4-A46E06F593DA}" type="datetime6">
              <a:rPr lang="en-GB" smtClean="0"/>
              <a:t>April 26</a:t>
            </a:fld>
            <a:endParaRPr lang="en-GB"/>
          </a:p>
        </p:txBody>
      </p:sp>
      <p:sp>
        <p:nvSpPr>
          <p:cNvPr id="3" name="Slide Number Placeholder 2">
            <a:extLst>
              <a:ext uri="{FF2B5EF4-FFF2-40B4-BE49-F238E27FC236}">
                <a16:creationId xmlns:a16="http://schemas.microsoft.com/office/drawing/2014/main" id="{AAC73246-8749-AB44-AE4B-D7D9A483E010}"/>
              </a:ext>
            </a:extLst>
          </p:cNvPr>
          <p:cNvSpPr>
            <a:spLocks noGrp="1"/>
          </p:cNvSpPr>
          <p:nvPr>
            <p:ph type="sldNum" sz="quarter" idx="15"/>
          </p:nvPr>
        </p:nvSpPr>
        <p:spPr/>
        <p:txBody>
          <a:bodyPr/>
          <a:lstStyle>
            <a:lvl1pPr>
              <a:defRPr>
                <a:solidFill>
                  <a:schemeClr val="accent6"/>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538577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ck Gold Section Header">
    <p:bg>
      <p:bgPr>
        <a:solidFill>
          <a:schemeClr val="tx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40A6827A-FE39-794A-8FDE-437EC46C13F4}"/>
              </a:ext>
            </a:extLst>
          </p:cNvPr>
          <p:cNvSpPr>
            <a:spLocks noChangeArrowheads="1"/>
          </p:cNvSpPr>
          <p:nvPr/>
        </p:nvSpPr>
        <p:spPr bwMode="auto">
          <a:xfrm>
            <a:off x="6939298" y="218755"/>
            <a:ext cx="5252702" cy="6639245"/>
          </a:xfrm>
          <a:custGeom>
            <a:avLst/>
            <a:gdLst>
              <a:gd name="T0" fmla="*/ 10646 w 10894"/>
              <a:gd name="T1" fmla="*/ 7733 h 13769"/>
              <a:gd name="T2" fmla="*/ 10860 w 10894"/>
              <a:gd name="T3" fmla="*/ 9969 h 13769"/>
              <a:gd name="T4" fmla="*/ 3272 w 10894"/>
              <a:gd name="T5" fmla="*/ 10692 h 13769"/>
              <a:gd name="T6" fmla="*/ 10832 w 10894"/>
              <a:gd name="T7" fmla="*/ 10567 h 13769"/>
              <a:gd name="T8" fmla="*/ 10872 w 10894"/>
              <a:gd name="T9" fmla="*/ 13016 h 13769"/>
              <a:gd name="T10" fmla="*/ 10893 w 10894"/>
              <a:gd name="T11" fmla="*/ 13237 h 13769"/>
              <a:gd name="T12" fmla="*/ 10893 w 10894"/>
              <a:gd name="T13" fmla="*/ 13768 h 13769"/>
              <a:gd name="T14" fmla="*/ 2290 w 10894"/>
              <a:gd name="T15" fmla="*/ 13768 h 13769"/>
              <a:gd name="T16" fmla="*/ 2277 w 10894"/>
              <a:gd name="T17" fmla="*/ 13630 h 13769"/>
              <a:gd name="T18" fmla="*/ 8237 w 10894"/>
              <a:gd name="T19" fmla="*/ 13062 h 13769"/>
              <a:gd name="T20" fmla="*/ 492 w 10894"/>
              <a:gd name="T21" fmla="*/ 13190 h 13769"/>
              <a:gd name="T22" fmla="*/ 451 w 10894"/>
              <a:gd name="T23" fmla="*/ 10739 h 13769"/>
              <a:gd name="T24" fmla="*/ 2277 w 10894"/>
              <a:gd name="T25" fmla="*/ 10708 h 13769"/>
              <a:gd name="T26" fmla="*/ 2052 w 10894"/>
              <a:gd name="T27" fmla="*/ 8346 h 13769"/>
              <a:gd name="T28" fmla="*/ 8011 w 10894"/>
              <a:gd name="T29" fmla="*/ 7778 h 13769"/>
              <a:gd name="T30" fmla="*/ 266 w 10894"/>
              <a:gd name="T31" fmla="*/ 7906 h 13769"/>
              <a:gd name="T32" fmla="*/ 225 w 10894"/>
              <a:gd name="T33" fmla="*/ 5455 h 13769"/>
              <a:gd name="T34" fmla="*/ 2051 w 10894"/>
              <a:gd name="T35" fmla="*/ 5425 h 13769"/>
              <a:gd name="T36" fmla="*/ 1826 w 10894"/>
              <a:gd name="T37" fmla="*/ 3063 h 13769"/>
              <a:gd name="T38" fmla="*/ 7785 w 10894"/>
              <a:gd name="T39" fmla="*/ 2494 h 13769"/>
              <a:gd name="T40" fmla="*/ 40 w 10894"/>
              <a:gd name="T41" fmla="*/ 2622 h 13769"/>
              <a:gd name="T42" fmla="*/ 0 w 10894"/>
              <a:gd name="T43" fmla="*/ 171 h 13769"/>
              <a:gd name="T44" fmla="*/ 10380 w 10894"/>
              <a:gd name="T45" fmla="*/ 0 h 13769"/>
              <a:gd name="T46" fmla="*/ 10421 w 10894"/>
              <a:gd name="T47" fmla="*/ 2449 h 13769"/>
              <a:gd name="T48" fmla="*/ 10634 w 10894"/>
              <a:gd name="T49" fmla="*/ 4685 h 13769"/>
              <a:gd name="T50" fmla="*/ 3046 w 10894"/>
              <a:gd name="T51" fmla="*/ 5409 h 13769"/>
              <a:gd name="T52" fmla="*/ 10606 w 10894"/>
              <a:gd name="T53" fmla="*/ 5284 h 13769"/>
              <a:gd name="T54" fmla="*/ 10646 w 10894"/>
              <a:gd name="T55" fmla="*/ 7733 h 13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94" h="13769">
                <a:moveTo>
                  <a:pt x="10646" y="7733"/>
                </a:moveTo>
                <a:lnTo>
                  <a:pt x="10860" y="9969"/>
                </a:lnTo>
                <a:lnTo>
                  <a:pt x="3272" y="10692"/>
                </a:lnTo>
                <a:lnTo>
                  <a:pt x="10832" y="10567"/>
                </a:lnTo>
                <a:lnTo>
                  <a:pt x="10872" y="13016"/>
                </a:lnTo>
                <a:lnTo>
                  <a:pt x="10893" y="13237"/>
                </a:lnTo>
                <a:lnTo>
                  <a:pt x="10893" y="13768"/>
                </a:lnTo>
                <a:lnTo>
                  <a:pt x="2290" y="13768"/>
                </a:lnTo>
                <a:lnTo>
                  <a:pt x="2277" y="13630"/>
                </a:lnTo>
                <a:lnTo>
                  <a:pt x="8237" y="13062"/>
                </a:lnTo>
                <a:lnTo>
                  <a:pt x="492" y="13190"/>
                </a:lnTo>
                <a:lnTo>
                  <a:pt x="451" y="10739"/>
                </a:lnTo>
                <a:lnTo>
                  <a:pt x="2277" y="10708"/>
                </a:lnTo>
                <a:lnTo>
                  <a:pt x="2052" y="8346"/>
                </a:lnTo>
                <a:lnTo>
                  <a:pt x="8011" y="7778"/>
                </a:lnTo>
                <a:lnTo>
                  <a:pt x="266" y="7906"/>
                </a:lnTo>
                <a:lnTo>
                  <a:pt x="225" y="5455"/>
                </a:lnTo>
                <a:lnTo>
                  <a:pt x="2051" y="5425"/>
                </a:lnTo>
                <a:lnTo>
                  <a:pt x="1826" y="3063"/>
                </a:lnTo>
                <a:lnTo>
                  <a:pt x="7785" y="2494"/>
                </a:lnTo>
                <a:lnTo>
                  <a:pt x="40" y="2622"/>
                </a:lnTo>
                <a:lnTo>
                  <a:pt x="0" y="171"/>
                </a:lnTo>
                <a:lnTo>
                  <a:pt x="10380" y="0"/>
                </a:lnTo>
                <a:lnTo>
                  <a:pt x="10421" y="2449"/>
                </a:lnTo>
                <a:lnTo>
                  <a:pt x="10634" y="4685"/>
                </a:lnTo>
                <a:lnTo>
                  <a:pt x="3046" y="5409"/>
                </a:lnTo>
                <a:lnTo>
                  <a:pt x="10606" y="5284"/>
                </a:lnTo>
                <a:lnTo>
                  <a:pt x="10646" y="7733"/>
                </a:lnTo>
              </a:path>
            </a:pathLst>
          </a:custGeom>
          <a:solidFill>
            <a:schemeClr val="accent4"/>
          </a:solidFill>
          <a:ln>
            <a:noFill/>
          </a:ln>
          <a:effectLst/>
        </p:spPr>
        <p:txBody>
          <a:bodyPr wrap="none" anchor="ctr"/>
          <a:lstStyle/>
          <a:p>
            <a:endParaRPr lang="en-US"/>
          </a:p>
        </p:txBody>
      </p:sp>
      <p:sp>
        <p:nvSpPr>
          <p:cNvPr id="8" name="Title 1">
            <a:extLst>
              <a:ext uri="{FF2B5EF4-FFF2-40B4-BE49-F238E27FC236}">
                <a16:creationId xmlns:a16="http://schemas.microsoft.com/office/drawing/2014/main" id="{3B6F37AF-C1EC-7448-B648-673E36F37178}"/>
              </a:ext>
            </a:extLst>
          </p:cNvPr>
          <p:cNvSpPr>
            <a:spLocks noGrp="1"/>
          </p:cNvSpPr>
          <p:nvPr>
            <p:ph type="title"/>
          </p:nvPr>
        </p:nvSpPr>
        <p:spPr>
          <a:xfrm>
            <a:off x="695326" y="476250"/>
            <a:ext cx="5317548" cy="2868539"/>
          </a:xfrm>
        </p:spPr>
        <p:txBody>
          <a:bodyPr anchor="b">
            <a:normAutofit/>
          </a:bodyPr>
          <a:lstStyle>
            <a:lvl1pPr>
              <a:defRPr sz="8000">
                <a:solidFill>
                  <a:schemeClr val="accent4"/>
                </a:solidFill>
              </a:defRPr>
            </a:lvl1pPr>
          </a:lstStyle>
          <a:p>
            <a:r>
              <a:rPr lang="en-US"/>
              <a:t>Click to edit Master title style</a:t>
            </a:r>
            <a:endParaRPr lang="en-GB"/>
          </a:p>
        </p:txBody>
      </p:sp>
      <p:sp>
        <p:nvSpPr>
          <p:cNvPr id="12" name="Text Placeholder 6">
            <a:extLst>
              <a:ext uri="{FF2B5EF4-FFF2-40B4-BE49-F238E27FC236}">
                <a16:creationId xmlns:a16="http://schemas.microsoft.com/office/drawing/2014/main" id="{F78A4217-B16B-9E4E-8D47-4D456D28B4A3}"/>
              </a:ext>
            </a:extLst>
          </p:cNvPr>
          <p:cNvSpPr>
            <a:spLocks noGrp="1"/>
          </p:cNvSpPr>
          <p:nvPr>
            <p:ph type="body" sz="quarter" idx="13"/>
          </p:nvPr>
        </p:nvSpPr>
        <p:spPr>
          <a:xfrm>
            <a:off x="695325" y="3428999"/>
            <a:ext cx="5318125" cy="2383971"/>
          </a:xfrm>
        </p:spPr>
        <p:txBody>
          <a:bodyPr/>
          <a:lstStyle>
            <a:lvl1pPr marL="9525" indent="-9525">
              <a:buNone/>
              <a:tabLst/>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B5365CB8-6BDA-A543-816C-2DF734A976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39000" y="-1"/>
            <a:ext cx="4953000" cy="6858000"/>
          </a:xfrm>
          <a:prstGeom prst="rect">
            <a:avLst/>
          </a:prstGeom>
        </p:spPr>
      </p:pic>
      <p:sp>
        <p:nvSpPr>
          <p:cNvPr id="2" name="Date Placeholder 1">
            <a:extLst>
              <a:ext uri="{FF2B5EF4-FFF2-40B4-BE49-F238E27FC236}">
                <a16:creationId xmlns:a16="http://schemas.microsoft.com/office/drawing/2014/main" id="{6E7D0CA5-2F36-1042-ABBD-C5BBF5C511E0}"/>
              </a:ext>
            </a:extLst>
          </p:cNvPr>
          <p:cNvSpPr>
            <a:spLocks noGrp="1"/>
          </p:cNvSpPr>
          <p:nvPr>
            <p:ph type="dt" sz="half" idx="14"/>
          </p:nvPr>
        </p:nvSpPr>
        <p:spPr/>
        <p:txBody>
          <a:bodyPr/>
          <a:lstStyle>
            <a:lvl1pPr>
              <a:defRPr>
                <a:solidFill>
                  <a:schemeClr val="accent4"/>
                </a:solidFill>
              </a:defRPr>
            </a:lvl1pPr>
          </a:lstStyle>
          <a:p>
            <a:fld id="{4DEB4EC2-EB58-6E4A-A5C7-723C0EE983AB}" type="datetime6">
              <a:rPr lang="en-GB" smtClean="0"/>
              <a:t>April 26</a:t>
            </a:fld>
            <a:endParaRPr lang="en-GB"/>
          </a:p>
        </p:txBody>
      </p:sp>
      <p:sp>
        <p:nvSpPr>
          <p:cNvPr id="3" name="Slide Number Placeholder 2">
            <a:extLst>
              <a:ext uri="{FF2B5EF4-FFF2-40B4-BE49-F238E27FC236}">
                <a16:creationId xmlns:a16="http://schemas.microsoft.com/office/drawing/2014/main" id="{D5FC804E-ED49-FC4E-957E-9C8367BC05A8}"/>
              </a:ext>
            </a:extLst>
          </p:cNvPr>
          <p:cNvSpPr>
            <a:spLocks noGrp="1"/>
          </p:cNvSpPr>
          <p:nvPr>
            <p:ph type="sldNum" sz="quarter" idx="15"/>
          </p:nvPr>
        </p:nvSpPr>
        <p:spPr/>
        <p:txBody>
          <a:bodyPr/>
          <a:lstStyle>
            <a:lvl1pPr>
              <a:defRPr>
                <a:solidFill>
                  <a:schemeClr val="accent4"/>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855371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Simple Blac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5325" y="476250"/>
            <a:ext cx="10799988" cy="5453495"/>
          </a:xfrm>
        </p:spPr>
        <p:txBody>
          <a:bodyPr anchor="ctr">
            <a:normAutofit/>
          </a:bodyPr>
          <a:lstStyle>
            <a:lvl1pPr algn="ctr">
              <a:defRPr sz="8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811FCA1-5D36-47A4-BA30-E45609486B7A}" type="slidenum">
              <a:rPr lang="en-GB" smtClean="0"/>
              <a:pPr/>
              <a:t>‹#›</a:t>
            </a:fld>
            <a:endParaRPr lang="en-GB"/>
          </a:p>
        </p:txBody>
      </p:sp>
      <p:sp>
        <p:nvSpPr>
          <p:cNvPr id="3" name="Date Placeholder 2">
            <a:extLst>
              <a:ext uri="{FF2B5EF4-FFF2-40B4-BE49-F238E27FC236}">
                <a16:creationId xmlns:a16="http://schemas.microsoft.com/office/drawing/2014/main" id="{625F18C9-C6DC-304A-876E-F3FE4CDD8D51}"/>
              </a:ext>
            </a:extLst>
          </p:cNvPr>
          <p:cNvSpPr>
            <a:spLocks noGrp="1"/>
          </p:cNvSpPr>
          <p:nvPr>
            <p:ph type="dt" sz="half" idx="13"/>
          </p:nvPr>
        </p:nvSpPr>
        <p:spPr/>
        <p:txBody>
          <a:bodyPr/>
          <a:lstStyle>
            <a:lvl1pPr>
              <a:defRPr>
                <a:solidFill>
                  <a:schemeClr val="bg1"/>
                </a:solidFill>
              </a:defRPr>
            </a:lvl1pPr>
          </a:lstStyle>
          <a:p>
            <a:fld id="{33B59A91-BE69-B64E-BF60-2AA079EFC9FA}" type="datetime6">
              <a:rPr lang="en-GB" smtClean="0"/>
              <a:t>April 26</a:t>
            </a:fld>
            <a:endParaRPr lang="en-GB"/>
          </a:p>
        </p:txBody>
      </p:sp>
    </p:spTree>
    <p:extLst>
      <p:ext uri="{BB962C8B-B14F-4D97-AF65-F5344CB8AC3E}">
        <p14:creationId xmlns:p14="http://schemas.microsoft.com/office/powerpoint/2010/main" val="409059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Logo and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5325" y="685596"/>
            <a:ext cx="10799988" cy="3047014"/>
          </a:xfrm>
        </p:spPr>
        <p:txBody>
          <a:bodyPr anchor="ctr">
            <a:noAutofit/>
          </a:bodyPr>
          <a:lstStyle>
            <a:lvl1pPr algn="ctr">
              <a:defRPr sz="8800">
                <a:solidFill>
                  <a:schemeClr val="bg1"/>
                </a:solidFill>
              </a:defRPr>
            </a:lvl1pPr>
          </a:lstStyle>
          <a:p>
            <a:r>
              <a:rPr lang="en-US"/>
              <a:t>Click to edit Master title style</a:t>
            </a:r>
            <a:endParaRPr lang="en-GB"/>
          </a:p>
        </p:txBody>
      </p:sp>
      <p:pic>
        <p:nvPicPr>
          <p:cNvPr id="5" name="Picture 4" descr="A picture containing calendar&#10;&#10;Description automatically generated">
            <a:extLst>
              <a:ext uri="{FF2B5EF4-FFF2-40B4-BE49-F238E27FC236}">
                <a16:creationId xmlns:a16="http://schemas.microsoft.com/office/drawing/2014/main" id="{6659EF9F-5AE2-9F4E-8BBA-64BA0486AD34}"/>
              </a:ext>
            </a:extLst>
          </p:cNvPr>
          <p:cNvPicPr>
            <a:picLocks noChangeAspect="1"/>
          </p:cNvPicPr>
          <p:nvPr userDrawn="1"/>
        </p:nvPicPr>
        <p:blipFill>
          <a:blip r:embed="rId2"/>
          <a:stretch>
            <a:fillRect/>
          </a:stretch>
        </p:blipFill>
        <p:spPr>
          <a:xfrm>
            <a:off x="3992936" y="3810986"/>
            <a:ext cx="4204766" cy="2209102"/>
          </a:xfrm>
          <a:prstGeom prst="rect">
            <a:avLst/>
          </a:prstGeom>
        </p:spPr>
      </p:pic>
    </p:spTree>
    <p:extLst>
      <p:ext uri="{BB962C8B-B14F-4D97-AF65-F5344CB8AC3E}">
        <p14:creationId xmlns:p14="http://schemas.microsoft.com/office/powerpoint/2010/main" val="353436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6659EF9F-5AE2-9F4E-8BBA-64BA0486AD34}"/>
              </a:ext>
            </a:extLst>
          </p:cNvPr>
          <p:cNvPicPr>
            <a:picLocks noChangeAspect="1"/>
          </p:cNvPicPr>
          <p:nvPr userDrawn="1"/>
        </p:nvPicPr>
        <p:blipFill>
          <a:blip r:embed="rId2"/>
          <a:stretch>
            <a:fillRect/>
          </a:stretch>
        </p:blipFill>
        <p:spPr>
          <a:xfrm>
            <a:off x="2533326" y="1557598"/>
            <a:ext cx="7123986" cy="3742804"/>
          </a:xfrm>
          <a:prstGeom prst="rect">
            <a:avLst/>
          </a:prstGeom>
        </p:spPr>
      </p:pic>
    </p:spTree>
    <p:extLst>
      <p:ext uri="{BB962C8B-B14F-4D97-AF65-F5344CB8AC3E}">
        <p14:creationId xmlns:p14="http://schemas.microsoft.com/office/powerpoint/2010/main" val="45100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9C32CF-4BB9-8345-AAAE-D3410F30BC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accent1"/>
                </a:solidFill>
              </a:defRPr>
            </a:lvl1pPr>
          </a:lstStyle>
          <a:p>
            <a:fld id="{03D0E93D-F485-AD4E-9DFE-1310F0D69F29}" type="datetime6">
              <a:rPr lang="en-GB" smtClean="0"/>
              <a:t>April 26</a:t>
            </a:fld>
            <a:endParaRPr lang="en-GB"/>
          </a:p>
        </p:txBody>
      </p:sp>
      <p:sp>
        <p:nvSpPr>
          <p:cNvPr id="10" name="Freeform 9">
            <a:extLst>
              <a:ext uri="{FF2B5EF4-FFF2-40B4-BE49-F238E27FC236}">
                <a16:creationId xmlns:a16="http://schemas.microsoft.com/office/drawing/2014/main" id="{11C4E604-6262-6546-96BB-F872E029B267}"/>
              </a:ext>
            </a:extLst>
          </p:cNvPr>
          <p:cNvSpPr/>
          <p:nvPr userDrawn="1"/>
        </p:nvSpPr>
        <p:spPr>
          <a:xfrm>
            <a:off x="0" y="2"/>
            <a:ext cx="4683607" cy="5214703"/>
          </a:xfrm>
          <a:custGeom>
            <a:avLst/>
            <a:gdLst>
              <a:gd name="connsiteX0" fmla="*/ 0 w 4683607"/>
              <a:gd name="connsiteY0" fmla="*/ 0 h 5214703"/>
              <a:gd name="connsiteX1" fmla="*/ 3712780 w 4683607"/>
              <a:gd name="connsiteY1" fmla="*/ 0 h 5214703"/>
              <a:gd name="connsiteX2" fmla="*/ 3761220 w 4683607"/>
              <a:gd name="connsiteY2" fmla="*/ 937580 h 5214703"/>
              <a:gd name="connsiteX3" fmla="*/ 4561772 w 4683607"/>
              <a:gd name="connsiteY3" fmla="*/ 958149 h 5214703"/>
              <a:gd name="connsiteX4" fmla="*/ 4521846 w 4683607"/>
              <a:gd name="connsiteY4" fmla="*/ 2615468 h 5214703"/>
              <a:gd name="connsiteX5" fmla="*/ 4004199 w 4683607"/>
              <a:gd name="connsiteY5" fmla="*/ 2601943 h 5214703"/>
              <a:gd name="connsiteX6" fmla="*/ 4060874 w 4683607"/>
              <a:gd name="connsiteY6" fmla="*/ 3673343 h 5214703"/>
              <a:gd name="connsiteX7" fmla="*/ 2436779 w 4683607"/>
              <a:gd name="connsiteY7" fmla="*/ 3758100 h 5214703"/>
              <a:gd name="connsiteX8" fmla="*/ 4683607 w 4683607"/>
              <a:gd name="connsiteY8" fmla="*/ 3817853 h 5214703"/>
              <a:gd name="connsiteX9" fmla="*/ 4649821 w 4683607"/>
              <a:gd name="connsiteY9" fmla="*/ 5214703 h 5214703"/>
              <a:gd name="connsiteX10" fmla="*/ 0 w 4683607"/>
              <a:gd name="connsiteY10" fmla="*/ 5091172 h 5214703"/>
              <a:gd name="connsiteX11" fmla="*/ 0 w 4683607"/>
              <a:gd name="connsiteY11" fmla="*/ 0 h 52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3607" h="5214703">
                <a:moveTo>
                  <a:pt x="0" y="0"/>
                </a:moveTo>
                <a:lnTo>
                  <a:pt x="3712780" y="0"/>
                </a:lnTo>
                <a:lnTo>
                  <a:pt x="3761220" y="937580"/>
                </a:lnTo>
                <a:lnTo>
                  <a:pt x="4561772" y="958149"/>
                </a:lnTo>
                <a:lnTo>
                  <a:pt x="4521846" y="2615468"/>
                </a:lnTo>
                <a:lnTo>
                  <a:pt x="4004199" y="2601943"/>
                </a:lnTo>
                <a:lnTo>
                  <a:pt x="4060874" y="3673343"/>
                </a:lnTo>
                <a:lnTo>
                  <a:pt x="2436779" y="3758100"/>
                </a:lnTo>
                <a:lnTo>
                  <a:pt x="4683607" y="3817853"/>
                </a:lnTo>
                <a:lnTo>
                  <a:pt x="4649821" y="5214703"/>
                </a:lnTo>
                <a:lnTo>
                  <a:pt x="0" y="509117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95326" y="663934"/>
            <a:ext cx="3773644" cy="3246494"/>
          </a:xfrm>
        </p:spPr>
        <p:txBody>
          <a:bodyPr anchor="t">
            <a:normAutofit/>
          </a:bodyPr>
          <a:lstStyle>
            <a:lvl1pPr algn="l">
              <a:defRPr sz="7200">
                <a:solidFill>
                  <a:schemeClr val="bg2"/>
                </a:solidFill>
              </a:defRPr>
            </a:lvl1pPr>
          </a:lstStyle>
          <a:p>
            <a:r>
              <a:rPr lang="en-US"/>
              <a:t>Click to edit Master title style</a:t>
            </a:r>
            <a:endParaRPr lang="en-GB"/>
          </a:p>
        </p:txBody>
      </p:sp>
      <p:sp>
        <p:nvSpPr>
          <p:cNvPr id="3" name="Subtitle 2"/>
          <p:cNvSpPr>
            <a:spLocks noGrp="1"/>
          </p:cNvSpPr>
          <p:nvPr>
            <p:ph type="subTitle" idx="1"/>
          </p:nvPr>
        </p:nvSpPr>
        <p:spPr>
          <a:xfrm>
            <a:off x="695326" y="4101266"/>
            <a:ext cx="3773644" cy="950807"/>
          </a:xfrm>
        </p:spPr>
        <p:txBody>
          <a:bodyPr>
            <a:normAutofit/>
          </a:bodyPr>
          <a:lstStyle>
            <a:lvl1pPr marL="0" indent="0" algn="l">
              <a:lnSpc>
                <a:spcPct val="85000"/>
              </a:lnSpc>
              <a:buNone/>
              <a:defRPr sz="32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A picture containing calendar&#10;&#10;Description automatically generated">
            <a:extLst>
              <a:ext uri="{FF2B5EF4-FFF2-40B4-BE49-F238E27FC236}">
                <a16:creationId xmlns:a16="http://schemas.microsoft.com/office/drawing/2014/main" id="{36B54946-194E-3CA9-3AA3-B9F5F4BC56F9}"/>
              </a:ext>
            </a:extLst>
          </p:cNvPr>
          <p:cNvPicPr>
            <a:picLocks noChangeAspect="1"/>
          </p:cNvPicPr>
          <p:nvPr userDrawn="1"/>
        </p:nvPicPr>
        <p:blipFill>
          <a:blip r:embed="rId3"/>
          <a:stretch>
            <a:fillRect/>
          </a:stretch>
        </p:blipFill>
        <p:spPr>
          <a:xfrm>
            <a:off x="9165265" y="5115041"/>
            <a:ext cx="2434856" cy="1279226"/>
          </a:xfrm>
          <a:prstGeom prst="rect">
            <a:avLst/>
          </a:prstGeom>
        </p:spPr>
      </p:pic>
    </p:spTree>
    <p:extLst>
      <p:ext uri="{BB962C8B-B14F-4D97-AF65-F5344CB8AC3E}">
        <p14:creationId xmlns:p14="http://schemas.microsoft.com/office/powerpoint/2010/main" val="3210333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AD24AB5F-91A0-A13E-98BC-1BA59252EE19}"/>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5325" y="2168525"/>
            <a:ext cx="5324475" cy="4008438"/>
          </a:xfrm>
        </p:spPr>
        <p:txBody>
          <a:bodyPr/>
          <a:lstStyle>
            <a:lvl1pPr marL="228600" indent="-228600">
              <a:buClr>
                <a:schemeClr val="accent2"/>
              </a:buClr>
              <a:buFont typeface="Wingdings" pitchFamily="2" charset="2"/>
              <a:buChar char="§"/>
              <a:defRPr/>
            </a:lvl1pPr>
            <a:lvl2pPr marL="685800" indent="-228600">
              <a:buClr>
                <a:schemeClr val="accent2"/>
              </a:buClr>
              <a:buFont typeface="Wingdings" pitchFamily="2" charset="2"/>
              <a:buChar char="§"/>
              <a:defRPr/>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2168525"/>
            <a:ext cx="5181600" cy="4008438"/>
          </a:xfrm>
        </p:spPr>
        <p:txBody>
          <a:bodyPr/>
          <a:lstStyle>
            <a:lvl1pPr marL="228600" indent="-228600">
              <a:buClr>
                <a:schemeClr val="accent2"/>
              </a:buClr>
              <a:buFont typeface="Wingdings" pitchFamily="2" charset="2"/>
              <a:buChar char="§"/>
              <a:defRPr/>
            </a:lvl1pPr>
            <a:lvl2pPr marL="685800" indent="-228600">
              <a:buClr>
                <a:schemeClr val="accent2"/>
              </a:buClr>
              <a:buFont typeface="Wingdings" pitchFamily="2" charset="2"/>
              <a:buChar char="§"/>
              <a:defRPr/>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811FCA1-5D36-47A4-BA30-E45609486B7A}" type="slidenum">
              <a:rPr lang="en-GB" smtClean="0"/>
              <a:pPr/>
              <a:t>‹#›</a:t>
            </a:fld>
            <a:endParaRPr lang="en-GB"/>
          </a:p>
        </p:txBody>
      </p:sp>
      <p:sp>
        <p:nvSpPr>
          <p:cNvPr id="8" name="Date Placeholder 7">
            <a:extLst>
              <a:ext uri="{FF2B5EF4-FFF2-40B4-BE49-F238E27FC236}">
                <a16:creationId xmlns:a16="http://schemas.microsoft.com/office/drawing/2014/main" id="{6E5C3C72-F29D-DE43-8FD6-1665DB5BB91B}"/>
              </a:ext>
            </a:extLst>
          </p:cNvPr>
          <p:cNvSpPr>
            <a:spLocks noGrp="1"/>
          </p:cNvSpPr>
          <p:nvPr>
            <p:ph type="dt" sz="half" idx="13"/>
          </p:nvPr>
        </p:nvSpPr>
        <p:spPr/>
        <p:txBody>
          <a:bodyPr/>
          <a:lstStyle/>
          <a:p>
            <a:fld id="{D10C2866-E2D7-764E-9D9E-0F6983E697EC}" type="datetime6">
              <a:rPr lang="en-GB" smtClean="0"/>
              <a:t>April 26</a:t>
            </a:fld>
            <a:endParaRPr lang="en-GB"/>
          </a:p>
        </p:txBody>
      </p:sp>
    </p:spTree>
    <p:extLst>
      <p:ext uri="{BB962C8B-B14F-4D97-AF65-F5344CB8AC3E}">
        <p14:creationId xmlns:p14="http://schemas.microsoft.com/office/powerpoint/2010/main" val="2001682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B528E45-B4BD-C1E0-4C76-7276279BDAD1}"/>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10660063" cy="1214438"/>
          </a:xfrm>
        </p:spPr>
        <p:txBody>
          <a:bodyPr/>
          <a:lstStyle/>
          <a:p>
            <a:r>
              <a:rPr lang="en-US"/>
              <a:t>Click to edit Master title style</a:t>
            </a:r>
            <a:endParaRPr lang="en-GB"/>
          </a:p>
        </p:txBody>
      </p:sp>
      <p:sp>
        <p:nvSpPr>
          <p:cNvPr id="3" name="Text Placeholder 2"/>
          <p:cNvSpPr>
            <a:spLocks noGrp="1"/>
          </p:cNvSpPr>
          <p:nvPr>
            <p:ph type="body" idx="1"/>
          </p:nvPr>
        </p:nvSpPr>
        <p:spPr>
          <a:xfrm>
            <a:off x="695326" y="1857375"/>
            <a:ext cx="530225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5326" y="2671761"/>
            <a:ext cx="5302250" cy="3517901"/>
          </a:xfrm>
        </p:spPr>
        <p:txBody>
          <a:bodyPr/>
          <a:lstStyle>
            <a:lvl1pPr marL="228600" indent="-228600">
              <a:buClr>
                <a:schemeClr val="accent2"/>
              </a:buClr>
              <a:buFont typeface="Wingdings" pitchFamily="2" charset="2"/>
              <a:buChar char="§"/>
              <a:defRPr/>
            </a:lvl1pPr>
            <a:lvl2pPr marL="685800" indent="-228600">
              <a:buClr>
                <a:schemeClr val="accent2"/>
              </a:buClr>
              <a:buFont typeface="Wingdings" pitchFamily="2" charset="2"/>
              <a:buChar char="§"/>
              <a:defRPr/>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844675"/>
            <a:ext cx="5183188" cy="660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59061"/>
            <a:ext cx="5183188" cy="3530601"/>
          </a:xfrm>
        </p:spPr>
        <p:txBody>
          <a:bodyPr/>
          <a:lstStyle>
            <a:lvl1pPr marL="228600" indent="-228600">
              <a:buClr>
                <a:schemeClr val="accent2"/>
              </a:buClr>
              <a:buFont typeface="Wingdings" pitchFamily="2" charset="2"/>
              <a:buChar char="§"/>
              <a:defRPr/>
            </a:lvl1pPr>
            <a:lvl2pPr marL="685800" indent="-228600">
              <a:buClr>
                <a:schemeClr val="accent2"/>
              </a:buClr>
              <a:buFont typeface="Wingdings" pitchFamily="2" charset="2"/>
              <a:buChar char="§"/>
              <a:defRPr/>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a:extLst>
              <a:ext uri="{FF2B5EF4-FFF2-40B4-BE49-F238E27FC236}">
                <a16:creationId xmlns:a16="http://schemas.microsoft.com/office/drawing/2014/main" id="{5C772621-BF6A-BA4F-AA26-15C0DAF05671}"/>
              </a:ext>
            </a:extLst>
          </p:cNvPr>
          <p:cNvSpPr>
            <a:spLocks noGrp="1"/>
          </p:cNvSpPr>
          <p:nvPr>
            <p:ph type="dt" sz="half" idx="10"/>
          </p:nvPr>
        </p:nvSpPr>
        <p:spPr/>
        <p:txBody>
          <a:bodyPr/>
          <a:lstStyle/>
          <a:p>
            <a:fld id="{8249D09E-9A3C-8A4F-BD00-CCF860398005}" type="datetime6">
              <a:rPr lang="en-GB" smtClean="0"/>
              <a:t>April 26</a:t>
            </a:fld>
            <a:endParaRPr lang="en-GB"/>
          </a:p>
        </p:txBody>
      </p:sp>
      <p:sp>
        <p:nvSpPr>
          <p:cNvPr id="11" name="Slide Number Placeholder 10">
            <a:extLst>
              <a:ext uri="{FF2B5EF4-FFF2-40B4-BE49-F238E27FC236}">
                <a16:creationId xmlns:a16="http://schemas.microsoft.com/office/drawing/2014/main" id="{7AFDE41D-0C7B-C847-A57A-8158823143BD}"/>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03661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3A23B2F-7E6E-138B-6C11-A0177D5BC992}"/>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4839A0D6-C983-8444-ABFE-1713793D73BC}"/>
              </a:ext>
            </a:extLst>
          </p:cNvPr>
          <p:cNvSpPr>
            <a:spLocks noGrp="1"/>
          </p:cNvSpPr>
          <p:nvPr>
            <p:ph type="dt" sz="half" idx="10"/>
          </p:nvPr>
        </p:nvSpPr>
        <p:spPr/>
        <p:txBody>
          <a:bodyPr/>
          <a:lstStyle/>
          <a:p>
            <a:fld id="{88C60684-C771-E94F-B737-D6084AAB7041}" type="datetime6">
              <a:rPr lang="en-GB" smtClean="0"/>
              <a:t>April 26</a:t>
            </a:fld>
            <a:endParaRPr lang="en-GB"/>
          </a:p>
        </p:txBody>
      </p:sp>
      <p:sp>
        <p:nvSpPr>
          <p:cNvPr id="7" name="Slide Number Placeholder 6">
            <a:extLst>
              <a:ext uri="{FF2B5EF4-FFF2-40B4-BE49-F238E27FC236}">
                <a16:creationId xmlns:a16="http://schemas.microsoft.com/office/drawing/2014/main" id="{E915F27B-5132-8E4A-AF1E-D276967E27C8}"/>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1231101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6B4E837-3C2B-444F-8776-3FB870BA2C78}"/>
              </a:ext>
            </a:extLst>
          </p:cNvPr>
          <p:cNvSpPr>
            <a:spLocks noGrp="1"/>
          </p:cNvSpPr>
          <p:nvPr>
            <p:ph type="dt" sz="half" idx="10"/>
          </p:nvPr>
        </p:nvSpPr>
        <p:spPr/>
        <p:txBody>
          <a:bodyPr/>
          <a:lstStyle/>
          <a:p>
            <a:fld id="{570C5AFB-E46D-3245-81FC-91B758A3587F}" type="datetime6">
              <a:rPr lang="en-GB" smtClean="0"/>
              <a:t>April 26</a:t>
            </a:fld>
            <a:endParaRPr lang="en-GB"/>
          </a:p>
        </p:txBody>
      </p:sp>
      <p:sp>
        <p:nvSpPr>
          <p:cNvPr id="6" name="Slide Number Placeholder 5">
            <a:extLst>
              <a:ext uri="{FF2B5EF4-FFF2-40B4-BE49-F238E27FC236}">
                <a16:creationId xmlns:a16="http://schemas.microsoft.com/office/drawing/2014/main" id="{C59DC563-4D59-FF49-B989-4A159393263D}"/>
              </a:ext>
            </a:extLst>
          </p:cNvPr>
          <p:cNvSpPr>
            <a:spLocks noGrp="1"/>
          </p:cNvSpPr>
          <p:nvPr>
            <p:ph type="sldNum" sz="quarter" idx="11"/>
          </p:nvPr>
        </p:nvSpPr>
        <p:spPr/>
        <p:txBody>
          <a:bodyPr/>
          <a:lstStyle/>
          <a:p>
            <a:fld id="{8811FCA1-5D36-47A4-BA30-E45609486B7A}" type="slidenum">
              <a:rPr lang="en-GB" smtClean="0"/>
              <a:pPr/>
              <a:t>‹#›</a:t>
            </a:fld>
            <a:endParaRPr lang="en-GB"/>
          </a:p>
        </p:txBody>
      </p:sp>
    </p:spTree>
    <p:extLst>
      <p:ext uri="{BB962C8B-B14F-4D97-AF65-F5344CB8AC3E}">
        <p14:creationId xmlns:p14="http://schemas.microsoft.com/office/powerpoint/2010/main" val="1246138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ck Blank">
    <p:bg>
      <p:bgPr>
        <a:solidFill>
          <a:schemeClr val="tx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6B4E837-3C2B-444F-8776-3FB870BA2C78}"/>
              </a:ext>
            </a:extLst>
          </p:cNvPr>
          <p:cNvSpPr>
            <a:spLocks noGrp="1"/>
          </p:cNvSpPr>
          <p:nvPr>
            <p:ph type="dt" sz="half" idx="10"/>
          </p:nvPr>
        </p:nvSpPr>
        <p:spPr/>
        <p:txBody>
          <a:bodyPr/>
          <a:lstStyle/>
          <a:p>
            <a:fld id="{01C11294-5BEA-8544-B4AD-7F8EC1128B21}" type="datetime6">
              <a:rPr lang="en-GB" smtClean="0"/>
              <a:t>April 26</a:t>
            </a:fld>
            <a:endParaRPr lang="en-GB"/>
          </a:p>
        </p:txBody>
      </p:sp>
      <p:sp>
        <p:nvSpPr>
          <p:cNvPr id="6" name="Slide Number Placeholder 5">
            <a:extLst>
              <a:ext uri="{FF2B5EF4-FFF2-40B4-BE49-F238E27FC236}">
                <a16:creationId xmlns:a16="http://schemas.microsoft.com/office/drawing/2014/main" id="{C59DC563-4D59-FF49-B989-4A159393263D}"/>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4011714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06058AF-9D80-5939-8544-77E29CC64476}"/>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6" y="476250"/>
            <a:ext cx="4076700" cy="2592388"/>
          </a:xfrm>
        </p:spPr>
        <p:txBody>
          <a:bodyPr anchor="b">
            <a:normAutofit/>
          </a:bodyPr>
          <a:lstStyle>
            <a:lvl1pPr>
              <a:defRPr sz="4800"/>
            </a:lvl1pPr>
          </a:lstStyle>
          <a:p>
            <a:r>
              <a:rPr lang="en-US"/>
              <a:t>Click to edit Master title style</a:t>
            </a:r>
            <a:endParaRPr lang="en-GB"/>
          </a:p>
        </p:txBody>
      </p:sp>
      <p:sp>
        <p:nvSpPr>
          <p:cNvPr id="3" name="Content Placeholder 2"/>
          <p:cNvSpPr>
            <a:spLocks noGrp="1"/>
          </p:cNvSpPr>
          <p:nvPr>
            <p:ph idx="1"/>
          </p:nvPr>
        </p:nvSpPr>
        <p:spPr>
          <a:xfrm>
            <a:off x="5183188" y="476251"/>
            <a:ext cx="6172200" cy="5384800"/>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95326" y="3429000"/>
            <a:ext cx="4076700"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a:extLst>
              <a:ext uri="{FF2B5EF4-FFF2-40B4-BE49-F238E27FC236}">
                <a16:creationId xmlns:a16="http://schemas.microsoft.com/office/drawing/2014/main" id="{1C70AC8C-6096-7B43-9247-701F1013CD7F}"/>
              </a:ext>
            </a:extLst>
          </p:cNvPr>
          <p:cNvSpPr>
            <a:spLocks noGrp="1"/>
          </p:cNvSpPr>
          <p:nvPr>
            <p:ph type="dt" sz="half" idx="10"/>
          </p:nvPr>
        </p:nvSpPr>
        <p:spPr/>
        <p:txBody>
          <a:bodyPr/>
          <a:lstStyle/>
          <a:p>
            <a:fld id="{670FF96E-47CE-554E-A384-446BDEA73513}" type="datetime6">
              <a:rPr lang="en-GB" smtClean="0"/>
              <a:t>April 26</a:t>
            </a:fld>
            <a:endParaRPr lang="en-GB"/>
          </a:p>
        </p:txBody>
      </p:sp>
      <p:sp>
        <p:nvSpPr>
          <p:cNvPr id="9" name="Slide Number Placeholder 8">
            <a:extLst>
              <a:ext uri="{FF2B5EF4-FFF2-40B4-BE49-F238E27FC236}">
                <a16:creationId xmlns:a16="http://schemas.microsoft.com/office/drawing/2014/main" id="{42245401-09C9-8C48-BABD-3985E3E04355}"/>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7732855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E331369-3EBC-E8F1-5473-F9020617B69F}"/>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6" y="457200"/>
            <a:ext cx="4076700" cy="2611438"/>
          </a:xfrm>
        </p:spPr>
        <p:txBody>
          <a:bodyPr anchor="b">
            <a:normAutofit/>
          </a:bodyPr>
          <a:lstStyle>
            <a:lvl1pPr>
              <a:defRPr sz="4800"/>
            </a:lvl1pPr>
          </a:lstStyle>
          <a:p>
            <a:r>
              <a:rPr lang="en-US"/>
              <a:t>Click to edit Master title style</a:t>
            </a:r>
            <a:endParaRPr lang="en-GB"/>
          </a:p>
        </p:txBody>
      </p:sp>
      <p:sp>
        <p:nvSpPr>
          <p:cNvPr id="3" name="Picture Placeholder 2"/>
          <p:cNvSpPr>
            <a:spLocks noGrp="1"/>
          </p:cNvSpPr>
          <p:nvPr>
            <p:ph type="pic" idx="1"/>
          </p:nvPr>
        </p:nvSpPr>
        <p:spPr>
          <a:xfrm>
            <a:off x="5183188" y="476251"/>
            <a:ext cx="6172200" cy="538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95326" y="3429000"/>
            <a:ext cx="4076700"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a:extLst>
              <a:ext uri="{FF2B5EF4-FFF2-40B4-BE49-F238E27FC236}">
                <a16:creationId xmlns:a16="http://schemas.microsoft.com/office/drawing/2014/main" id="{E7946B62-97F7-DF4D-8AC7-151F6B38BACC}"/>
              </a:ext>
            </a:extLst>
          </p:cNvPr>
          <p:cNvSpPr>
            <a:spLocks noGrp="1"/>
          </p:cNvSpPr>
          <p:nvPr>
            <p:ph type="dt" sz="half" idx="10"/>
          </p:nvPr>
        </p:nvSpPr>
        <p:spPr/>
        <p:txBody>
          <a:bodyPr/>
          <a:lstStyle/>
          <a:p>
            <a:fld id="{D04AEF2F-080F-A946-B006-C5E70F83DDCD}" type="datetime6">
              <a:rPr lang="en-GB" smtClean="0"/>
              <a:t>April 26</a:t>
            </a:fld>
            <a:endParaRPr lang="en-GB"/>
          </a:p>
        </p:txBody>
      </p:sp>
      <p:sp>
        <p:nvSpPr>
          <p:cNvPr id="9" name="Slide Number Placeholder 8">
            <a:extLst>
              <a:ext uri="{FF2B5EF4-FFF2-40B4-BE49-F238E27FC236}">
                <a16:creationId xmlns:a16="http://schemas.microsoft.com/office/drawing/2014/main" id="{9A694187-6EF1-AD45-BA11-6E79AB86A078}"/>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133379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6B879FF-82CC-DC82-916D-D532FFED775B}"/>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marL="228600" indent="-228600">
              <a:buClr>
                <a:schemeClr val="accent2"/>
              </a:buClr>
              <a:buFont typeface="Wingdings" pitchFamily="2" charset="2"/>
              <a:buChar char="§"/>
              <a:defRPr/>
            </a:lvl1pPr>
            <a:lvl2pPr marL="685800" indent="-228600">
              <a:buClr>
                <a:schemeClr val="accent2"/>
              </a:buClr>
              <a:buFont typeface="Wingdings" pitchFamily="2" charset="2"/>
              <a:buChar char="§"/>
              <a:defRPr/>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557440-55AC-1D43-9F7B-83203358DCD5}"/>
              </a:ext>
            </a:extLst>
          </p:cNvPr>
          <p:cNvSpPr>
            <a:spLocks noGrp="1"/>
          </p:cNvSpPr>
          <p:nvPr>
            <p:ph type="dt" sz="half" idx="10"/>
          </p:nvPr>
        </p:nvSpPr>
        <p:spPr/>
        <p:txBody>
          <a:bodyPr/>
          <a:lstStyle/>
          <a:p>
            <a:fld id="{EF8E3AC1-68A0-684C-B022-346565FFAA01}" type="datetime6">
              <a:rPr lang="en-GB" smtClean="0"/>
              <a:t>April 26</a:t>
            </a:fld>
            <a:endParaRPr lang="en-GB"/>
          </a:p>
        </p:txBody>
      </p:sp>
      <p:sp>
        <p:nvSpPr>
          <p:cNvPr id="8" name="Slide Number Placeholder 7">
            <a:extLst>
              <a:ext uri="{FF2B5EF4-FFF2-40B4-BE49-F238E27FC236}">
                <a16:creationId xmlns:a16="http://schemas.microsoft.com/office/drawing/2014/main" id="{84101B80-4FCC-064E-86AD-D6DAC6832472}"/>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4261930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EB4770E-5B0F-BF2E-1BD6-C75E802034EB}"/>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Vertical Title 1"/>
          <p:cNvSpPr>
            <a:spLocks noGrp="1"/>
          </p:cNvSpPr>
          <p:nvPr>
            <p:ph type="title" orient="vert"/>
          </p:nvPr>
        </p:nvSpPr>
        <p:spPr>
          <a:xfrm>
            <a:off x="8724900" y="476249"/>
            <a:ext cx="2628900" cy="57007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95325" y="476249"/>
            <a:ext cx="7877175" cy="5700714"/>
          </a:xfrm>
        </p:spPr>
        <p:txBody>
          <a:bodyPr vert="eaVert"/>
          <a:lstStyle>
            <a:lvl1pPr marL="228600" indent="-228600">
              <a:buClr>
                <a:schemeClr val="accent2"/>
              </a:buClr>
              <a:buFont typeface="Wingdings" pitchFamily="2" charset="2"/>
              <a:buChar char="§"/>
              <a:defRPr/>
            </a:lvl1pPr>
            <a:lvl2pPr marL="685800" indent="-228600">
              <a:buClr>
                <a:schemeClr val="accent2"/>
              </a:buClr>
              <a:buFont typeface="Wingdings" pitchFamily="2" charset="2"/>
              <a:buChar char="§"/>
              <a:defRPr/>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C17BC7-DF12-CF4C-9FC3-F8101BB519BA}"/>
              </a:ext>
            </a:extLst>
          </p:cNvPr>
          <p:cNvSpPr>
            <a:spLocks noGrp="1"/>
          </p:cNvSpPr>
          <p:nvPr>
            <p:ph type="dt" sz="half" idx="10"/>
          </p:nvPr>
        </p:nvSpPr>
        <p:spPr/>
        <p:txBody>
          <a:bodyPr/>
          <a:lstStyle/>
          <a:p>
            <a:fld id="{3494C4B3-9CF2-9648-AAD0-9081B3C11B6B}" type="datetime6">
              <a:rPr lang="en-GB" smtClean="0"/>
              <a:t>April 26</a:t>
            </a:fld>
            <a:endParaRPr lang="en-GB"/>
          </a:p>
        </p:txBody>
      </p:sp>
      <p:sp>
        <p:nvSpPr>
          <p:cNvPr id="8" name="Slide Number Placeholder 7">
            <a:extLst>
              <a:ext uri="{FF2B5EF4-FFF2-40B4-BE49-F238E27FC236}">
                <a16:creationId xmlns:a16="http://schemas.microsoft.com/office/drawing/2014/main" id="{1F066615-CB8F-5646-B82E-08364DE1EA69}"/>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21026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A8E2527-6F10-255C-9B75-29D573037924}"/>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EF24D4-F18C-5C40-A9B9-89B1D4A4F632}"/>
              </a:ext>
            </a:extLst>
          </p:cNvPr>
          <p:cNvSpPr>
            <a:spLocks noGrp="1"/>
          </p:cNvSpPr>
          <p:nvPr>
            <p:ph type="dt" sz="half" idx="10"/>
          </p:nvPr>
        </p:nvSpPr>
        <p:spPr/>
        <p:txBody>
          <a:bodyPr/>
          <a:lstStyle/>
          <a:p>
            <a:fld id="{8BBB547F-4FA3-6146-B978-DAE83DD1CEA7}" type="datetime6">
              <a:rPr lang="en-GB" smtClean="0"/>
              <a:t>April 26</a:t>
            </a:fld>
            <a:endParaRPr lang="en-GB"/>
          </a:p>
        </p:txBody>
      </p:sp>
      <p:sp>
        <p:nvSpPr>
          <p:cNvPr id="8" name="Slide Number Placeholder 7">
            <a:extLst>
              <a:ext uri="{FF2B5EF4-FFF2-40B4-BE49-F238E27FC236}">
                <a16:creationId xmlns:a16="http://schemas.microsoft.com/office/drawing/2014/main" id="{5B46602F-9755-9F42-91DE-868BC8F79B2F}"/>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46788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ck Title and Content">
    <p:bg>
      <p:bgPr>
        <a:solidFill>
          <a:schemeClr val="tx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A8E2527-6F10-255C-9B75-29D573037924}"/>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EF24D4-F18C-5C40-A9B9-89B1D4A4F632}"/>
              </a:ext>
            </a:extLst>
          </p:cNvPr>
          <p:cNvSpPr>
            <a:spLocks noGrp="1"/>
          </p:cNvSpPr>
          <p:nvPr>
            <p:ph type="dt" sz="half" idx="10"/>
          </p:nvPr>
        </p:nvSpPr>
        <p:spPr/>
        <p:txBody>
          <a:bodyPr/>
          <a:lstStyle/>
          <a:p>
            <a:fld id="{623E446D-EE04-C942-923A-7019889E996B}" type="datetime6">
              <a:rPr lang="en-GB" smtClean="0"/>
              <a:t>April 26</a:t>
            </a:fld>
            <a:endParaRPr lang="en-GB"/>
          </a:p>
        </p:txBody>
      </p:sp>
      <p:sp>
        <p:nvSpPr>
          <p:cNvPr id="8" name="Slide Number Placeholder 7">
            <a:extLst>
              <a:ext uri="{FF2B5EF4-FFF2-40B4-BE49-F238E27FC236}">
                <a16:creationId xmlns:a16="http://schemas.microsoft.com/office/drawing/2014/main" id="{5B46602F-9755-9F42-91DE-868BC8F79B2F}"/>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73470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lum Title and Content">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97F682C5-128F-0A85-016E-5D23296FD015}"/>
              </a:ext>
            </a:extLst>
          </p:cNvPr>
          <p:cNvSpPr/>
          <p:nvPr userDrawn="1"/>
        </p:nvSpPr>
        <p:spPr>
          <a:xfrm>
            <a:off x="10274180" y="3661462"/>
            <a:ext cx="1917343" cy="2695321"/>
          </a:xfrm>
          <a:custGeom>
            <a:avLst/>
            <a:gdLst>
              <a:gd name="connsiteX0" fmla="*/ 295134 w 1917343"/>
              <a:gd name="connsiteY0" fmla="*/ 0 h 2695321"/>
              <a:gd name="connsiteX1" fmla="*/ 1917343 w 1917343"/>
              <a:gd name="connsiteY1" fmla="*/ 382703 h 2695321"/>
              <a:gd name="connsiteX2" fmla="*/ 1917343 w 1917343"/>
              <a:gd name="connsiteY2" fmla="*/ 1716807 h 2695321"/>
              <a:gd name="connsiteX3" fmla="*/ 1686342 w 1917343"/>
              <a:gd name="connsiteY3" fmla="*/ 1661926 h 2695321"/>
              <a:gd name="connsiteX4" fmla="*/ 1917343 w 1917343"/>
              <a:gd name="connsiteY4" fmla="*/ 1736191 h 2695321"/>
              <a:gd name="connsiteX5" fmla="*/ 1917343 w 1917343"/>
              <a:gd name="connsiteY5" fmla="*/ 2695321 h 2695321"/>
              <a:gd name="connsiteX6" fmla="*/ 595067 w 1917343"/>
              <a:gd name="connsiteY6" fmla="*/ 2271411 h 2695321"/>
              <a:gd name="connsiteX7" fmla="*/ 852289 w 1917343"/>
              <a:gd name="connsiteY7" fmla="*/ 1466603 h 2695321"/>
              <a:gd name="connsiteX8" fmla="*/ 0 w 1917343"/>
              <a:gd name="connsiteY8" fmla="*/ 1266960 h 2695321"/>
              <a:gd name="connsiteX9" fmla="*/ 295134 w 1917343"/>
              <a:gd name="connsiteY9" fmla="*/ 0 h 269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343" h="2695321">
                <a:moveTo>
                  <a:pt x="295134" y="0"/>
                </a:moveTo>
                <a:lnTo>
                  <a:pt x="1917343" y="382703"/>
                </a:lnTo>
                <a:lnTo>
                  <a:pt x="1917343" y="1716807"/>
                </a:lnTo>
                <a:lnTo>
                  <a:pt x="1686342" y="1661926"/>
                </a:lnTo>
                <a:lnTo>
                  <a:pt x="1917343" y="1736191"/>
                </a:lnTo>
                <a:lnTo>
                  <a:pt x="1917343" y="2695321"/>
                </a:lnTo>
                <a:lnTo>
                  <a:pt x="595067" y="2271411"/>
                </a:lnTo>
                <a:lnTo>
                  <a:pt x="852289" y="1466603"/>
                </a:lnTo>
                <a:lnTo>
                  <a:pt x="0" y="1266960"/>
                </a:lnTo>
                <a:lnTo>
                  <a:pt x="29513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940709C2-3D0C-8596-1CE9-D3AEED106C1F}"/>
              </a:ext>
            </a:extLst>
          </p:cNvPr>
          <p:cNvSpPr/>
          <p:nvPr userDrawn="1"/>
        </p:nvSpPr>
        <p:spPr>
          <a:xfrm>
            <a:off x="9683432" y="319854"/>
            <a:ext cx="2508090" cy="3600460"/>
          </a:xfrm>
          <a:custGeom>
            <a:avLst/>
            <a:gdLst>
              <a:gd name="connsiteX0" fmla="*/ 371437 w 2508090"/>
              <a:gd name="connsiteY0" fmla="*/ 0 h 3600460"/>
              <a:gd name="connsiteX1" fmla="*/ 2508090 w 2508090"/>
              <a:gd name="connsiteY1" fmla="*/ 505552 h 3600460"/>
              <a:gd name="connsiteX2" fmla="*/ 2508090 w 2508090"/>
              <a:gd name="connsiteY2" fmla="*/ 2157136 h 3600460"/>
              <a:gd name="connsiteX3" fmla="*/ 1576446 w 2508090"/>
              <a:gd name="connsiteY3" fmla="*/ 1936913 h 3600460"/>
              <a:gd name="connsiteX4" fmla="*/ 2508090 w 2508090"/>
              <a:gd name="connsiteY4" fmla="*/ 2236091 h 3600460"/>
              <a:gd name="connsiteX5" fmla="*/ 2508090 w 2508090"/>
              <a:gd name="connsiteY5" fmla="*/ 3600460 h 3600460"/>
              <a:gd name="connsiteX6" fmla="*/ 66705 w 2508090"/>
              <a:gd name="connsiteY6" fmla="*/ 2818506 h 3600460"/>
              <a:gd name="connsiteX7" fmla="*/ 433343 w 2508090"/>
              <a:gd name="connsiteY7" fmla="*/ 1671044 h 3600460"/>
              <a:gd name="connsiteX8" fmla="*/ 0 w 2508090"/>
              <a:gd name="connsiteY8" fmla="*/ 1566425 h 3600460"/>
              <a:gd name="connsiteX9" fmla="*/ 371437 w 2508090"/>
              <a:gd name="connsiteY9" fmla="*/ 0 h 36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090" h="3600460">
                <a:moveTo>
                  <a:pt x="371437" y="0"/>
                </a:moveTo>
                <a:lnTo>
                  <a:pt x="2508090" y="505552"/>
                </a:lnTo>
                <a:lnTo>
                  <a:pt x="2508090" y="2157136"/>
                </a:lnTo>
                <a:lnTo>
                  <a:pt x="1576446" y="1936913"/>
                </a:lnTo>
                <a:lnTo>
                  <a:pt x="2508090" y="2236091"/>
                </a:lnTo>
                <a:lnTo>
                  <a:pt x="2508090" y="3600460"/>
                </a:lnTo>
                <a:lnTo>
                  <a:pt x="66705" y="2818506"/>
                </a:lnTo>
                <a:lnTo>
                  <a:pt x="433343" y="1671044"/>
                </a:lnTo>
                <a:lnTo>
                  <a:pt x="0" y="1566425"/>
                </a:lnTo>
                <a:lnTo>
                  <a:pt x="37143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CAF51EC9-B070-D26D-545C-7AD6DDCB7942}"/>
              </a:ext>
            </a:extLst>
          </p:cNvPr>
          <p:cNvSpPr/>
          <p:nvPr userDrawn="1"/>
        </p:nvSpPr>
        <p:spPr>
          <a:xfrm>
            <a:off x="10070570" y="4210"/>
            <a:ext cx="2120952" cy="679731"/>
          </a:xfrm>
          <a:custGeom>
            <a:avLst/>
            <a:gdLst>
              <a:gd name="connsiteX0" fmla="*/ 0 w 2120952"/>
              <a:gd name="connsiteY0" fmla="*/ 0 h 679731"/>
              <a:gd name="connsiteX1" fmla="*/ 2120952 w 2120952"/>
              <a:gd name="connsiteY1" fmla="*/ 0 h 679731"/>
              <a:gd name="connsiteX2" fmla="*/ 2120952 w 2120952"/>
              <a:gd name="connsiteY2" fmla="*/ 679731 h 679731"/>
              <a:gd name="connsiteX3" fmla="*/ 0 w 2120952"/>
              <a:gd name="connsiteY3" fmla="*/ 0 h 679731"/>
            </a:gdLst>
            <a:ahLst/>
            <a:cxnLst>
              <a:cxn ang="0">
                <a:pos x="connsiteX0" y="connsiteY0"/>
              </a:cxn>
              <a:cxn ang="0">
                <a:pos x="connsiteX1" y="connsiteY1"/>
              </a:cxn>
              <a:cxn ang="0">
                <a:pos x="connsiteX2" y="connsiteY2"/>
              </a:cxn>
              <a:cxn ang="0">
                <a:pos x="connsiteX3" y="connsiteY3"/>
              </a:cxn>
            </a:cxnLst>
            <a:rect l="l" t="t" r="r" b="b"/>
            <a:pathLst>
              <a:path w="2120952" h="679731">
                <a:moveTo>
                  <a:pt x="0" y="0"/>
                </a:moveTo>
                <a:lnTo>
                  <a:pt x="2120952" y="0"/>
                </a:lnTo>
                <a:lnTo>
                  <a:pt x="2120952" y="67973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0A0E13C0-F731-4598-9332-5A8326151CF7}"/>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8988107"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5" y="2168525"/>
            <a:ext cx="8988107"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E714D7-7315-524C-A49D-C8F92A4E31E2}"/>
              </a:ext>
            </a:extLst>
          </p:cNvPr>
          <p:cNvSpPr>
            <a:spLocks noGrp="1"/>
          </p:cNvSpPr>
          <p:nvPr>
            <p:ph type="dt" sz="half" idx="10"/>
          </p:nvPr>
        </p:nvSpPr>
        <p:spPr/>
        <p:txBody>
          <a:bodyPr/>
          <a:lstStyle/>
          <a:p>
            <a:fld id="{4C8BC93B-BFEA-B545-BB9E-FAA8690E3514}" type="datetime6">
              <a:rPr lang="en-GB" smtClean="0"/>
              <a:t>April 26</a:t>
            </a:fld>
            <a:endParaRPr lang="en-GB"/>
          </a:p>
        </p:txBody>
      </p:sp>
      <p:sp>
        <p:nvSpPr>
          <p:cNvPr id="10" name="Slide Number Placeholder 9">
            <a:extLst>
              <a:ext uri="{FF2B5EF4-FFF2-40B4-BE49-F238E27FC236}">
                <a16:creationId xmlns:a16="http://schemas.microsoft.com/office/drawing/2014/main" id="{8AC3F618-E47D-1541-977F-1A027DEA43A1}"/>
              </a:ext>
            </a:extLst>
          </p:cNvPr>
          <p:cNvSpPr>
            <a:spLocks noGrp="1"/>
          </p:cNvSpPr>
          <p:nvPr>
            <p:ph type="sldNum" sz="quarter" idx="11"/>
          </p:nvPr>
        </p:nvSpPr>
        <p:spPr/>
        <p:txBody>
          <a:bodyPr/>
          <a:lstStyle>
            <a:lvl1pPr>
              <a:defRPr>
                <a:solidFill>
                  <a:schemeClr val="tx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23326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al Title and Content">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E9272901-2A85-4786-C75D-8F4D1AFCB6DC}"/>
              </a:ext>
            </a:extLst>
          </p:cNvPr>
          <p:cNvSpPr/>
          <p:nvPr userDrawn="1"/>
        </p:nvSpPr>
        <p:spPr>
          <a:xfrm>
            <a:off x="10274180" y="3661462"/>
            <a:ext cx="1917343" cy="2695321"/>
          </a:xfrm>
          <a:custGeom>
            <a:avLst/>
            <a:gdLst>
              <a:gd name="connsiteX0" fmla="*/ 295134 w 1917343"/>
              <a:gd name="connsiteY0" fmla="*/ 0 h 2695321"/>
              <a:gd name="connsiteX1" fmla="*/ 1917343 w 1917343"/>
              <a:gd name="connsiteY1" fmla="*/ 382703 h 2695321"/>
              <a:gd name="connsiteX2" fmla="*/ 1917343 w 1917343"/>
              <a:gd name="connsiteY2" fmla="*/ 1716807 h 2695321"/>
              <a:gd name="connsiteX3" fmla="*/ 1686342 w 1917343"/>
              <a:gd name="connsiteY3" fmla="*/ 1661926 h 2695321"/>
              <a:gd name="connsiteX4" fmla="*/ 1917343 w 1917343"/>
              <a:gd name="connsiteY4" fmla="*/ 1736191 h 2695321"/>
              <a:gd name="connsiteX5" fmla="*/ 1917343 w 1917343"/>
              <a:gd name="connsiteY5" fmla="*/ 2695321 h 2695321"/>
              <a:gd name="connsiteX6" fmla="*/ 595067 w 1917343"/>
              <a:gd name="connsiteY6" fmla="*/ 2271411 h 2695321"/>
              <a:gd name="connsiteX7" fmla="*/ 852289 w 1917343"/>
              <a:gd name="connsiteY7" fmla="*/ 1466603 h 2695321"/>
              <a:gd name="connsiteX8" fmla="*/ 0 w 1917343"/>
              <a:gd name="connsiteY8" fmla="*/ 1266960 h 2695321"/>
              <a:gd name="connsiteX9" fmla="*/ 295134 w 1917343"/>
              <a:gd name="connsiteY9" fmla="*/ 0 h 269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343" h="2695321">
                <a:moveTo>
                  <a:pt x="295134" y="0"/>
                </a:moveTo>
                <a:lnTo>
                  <a:pt x="1917343" y="382703"/>
                </a:lnTo>
                <a:lnTo>
                  <a:pt x="1917343" y="1716807"/>
                </a:lnTo>
                <a:lnTo>
                  <a:pt x="1686342" y="1661926"/>
                </a:lnTo>
                <a:lnTo>
                  <a:pt x="1917343" y="1736191"/>
                </a:lnTo>
                <a:lnTo>
                  <a:pt x="1917343" y="2695321"/>
                </a:lnTo>
                <a:lnTo>
                  <a:pt x="595067" y="2271411"/>
                </a:lnTo>
                <a:lnTo>
                  <a:pt x="852289" y="1466603"/>
                </a:lnTo>
                <a:lnTo>
                  <a:pt x="0" y="1266960"/>
                </a:lnTo>
                <a:lnTo>
                  <a:pt x="29513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F63CA6A3-4926-F132-A749-37D8A1EFAD50}"/>
              </a:ext>
            </a:extLst>
          </p:cNvPr>
          <p:cNvSpPr/>
          <p:nvPr userDrawn="1"/>
        </p:nvSpPr>
        <p:spPr>
          <a:xfrm>
            <a:off x="9683432" y="319854"/>
            <a:ext cx="2508090" cy="3600460"/>
          </a:xfrm>
          <a:custGeom>
            <a:avLst/>
            <a:gdLst>
              <a:gd name="connsiteX0" fmla="*/ 371437 w 2508090"/>
              <a:gd name="connsiteY0" fmla="*/ 0 h 3600460"/>
              <a:gd name="connsiteX1" fmla="*/ 2508090 w 2508090"/>
              <a:gd name="connsiteY1" fmla="*/ 505552 h 3600460"/>
              <a:gd name="connsiteX2" fmla="*/ 2508090 w 2508090"/>
              <a:gd name="connsiteY2" fmla="*/ 2157136 h 3600460"/>
              <a:gd name="connsiteX3" fmla="*/ 1576446 w 2508090"/>
              <a:gd name="connsiteY3" fmla="*/ 1936913 h 3600460"/>
              <a:gd name="connsiteX4" fmla="*/ 2508090 w 2508090"/>
              <a:gd name="connsiteY4" fmla="*/ 2236091 h 3600460"/>
              <a:gd name="connsiteX5" fmla="*/ 2508090 w 2508090"/>
              <a:gd name="connsiteY5" fmla="*/ 3600460 h 3600460"/>
              <a:gd name="connsiteX6" fmla="*/ 66705 w 2508090"/>
              <a:gd name="connsiteY6" fmla="*/ 2818506 h 3600460"/>
              <a:gd name="connsiteX7" fmla="*/ 433343 w 2508090"/>
              <a:gd name="connsiteY7" fmla="*/ 1671044 h 3600460"/>
              <a:gd name="connsiteX8" fmla="*/ 0 w 2508090"/>
              <a:gd name="connsiteY8" fmla="*/ 1566425 h 3600460"/>
              <a:gd name="connsiteX9" fmla="*/ 371437 w 2508090"/>
              <a:gd name="connsiteY9" fmla="*/ 0 h 36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090" h="3600460">
                <a:moveTo>
                  <a:pt x="371437" y="0"/>
                </a:moveTo>
                <a:lnTo>
                  <a:pt x="2508090" y="505552"/>
                </a:lnTo>
                <a:lnTo>
                  <a:pt x="2508090" y="2157136"/>
                </a:lnTo>
                <a:lnTo>
                  <a:pt x="1576446" y="1936913"/>
                </a:lnTo>
                <a:lnTo>
                  <a:pt x="2508090" y="2236091"/>
                </a:lnTo>
                <a:lnTo>
                  <a:pt x="2508090" y="3600460"/>
                </a:lnTo>
                <a:lnTo>
                  <a:pt x="66705" y="2818506"/>
                </a:lnTo>
                <a:lnTo>
                  <a:pt x="433343" y="1671044"/>
                </a:lnTo>
                <a:lnTo>
                  <a:pt x="0" y="1566425"/>
                </a:lnTo>
                <a:lnTo>
                  <a:pt x="37143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CA95C5B1-4D3C-6FA9-9BD0-2A06D26377C1}"/>
              </a:ext>
            </a:extLst>
          </p:cNvPr>
          <p:cNvSpPr/>
          <p:nvPr userDrawn="1"/>
        </p:nvSpPr>
        <p:spPr>
          <a:xfrm>
            <a:off x="10070570" y="4210"/>
            <a:ext cx="2120952" cy="679731"/>
          </a:xfrm>
          <a:custGeom>
            <a:avLst/>
            <a:gdLst>
              <a:gd name="connsiteX0" fmla="*/ 0 w 2120952"/>
              <a:gd name="connsiteY0" fmla="*/ 0 h 679731"/>
              <a:gd name="connsiteX1" fmla="*/ 2120952 w 2120952"/>
              <a:gd name="connsiteY1" fmla="*/ 0 h 679731"/>
              <a:gd name="connsiteX2" fmla="*/ 2120952 w 2120952"/>
              <a:gd name="connsiteY2" fmla="*/ 679731 h 679731"/>
              <a:gd name="connsiteX3" fmla="*/ 0 w 2120952"/>
              <a:gd name="connsiteY3" fmla="*/ 0 h 679731"/>
            </a:gdLst>
            <a:ahLst/>
            <a:cxnLst>
              <a:cxn ang="0">
                <a:pos x="connsiteX0" y="connsiteY0"/>
              </a:cxn>
              <a:cxn ang="0">
                <a:pos x="connsiteX1" y="connsiteY1"/>
              </a:cxn>
              <a:cxn ang="0">
                <a:pos x="connsiteX2" y="connsiteY2"/>
              </a:cxn>
              <a:cxn ang="0">
                <a:pos x="connsiteX3" y="connsiteY3"/>
              </a:cxn>
            </a:cxnLst>
            <a:rect l="l" t="t" r="r" b="b"/>
            <a:pathLst>
              <a:path w="2120952" h="679731">
                <a:moveTo>
                  <a:pt x="0" y="0"/>
                </a:moveTo>
                <a:lnTo>
                  <a:pt x="2120952" y="0"/>
                </a:lnTo>
                <a:lnTo>
                  <a:pt x="2120952" y="67973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8988107" cy="1214438"/>
          </a:xfrm>
        </p:spPr>
        <p:txBody>
          <a:bodyPr/>
          <a:lstStyle>
            <a:lvl1pPr>
              <a:defRPr>
                <a:solidFill>
                  <a:schemeClr val="accent6"/>
                </a:solidFill>
              </a:defRPr>
            </a:lvl1pPr>
          </a:lstStyle>
          <a:p>
            <a:r>
              <a:rPr lang="en-US"/>
              <a:t>Click to edit Master title style</a:t>
            </a:r>
            <a:endParaRPr lang="en-GB"/>
          </a:p>
        </p:txBody>
      </p:sp>
      <p:sp>
        <p:nvSpPr>
          <p:cNvPr id="3" name="Content Placeholder 2"/>
          <p:cNvSpPr>
            <a:spLocks noGrp="1"/>
          </p:cNvSpPr>
          <p:nvPr>
            <p:ph idx="1"/>
          </p:nvPr>
        </p:nvSpPr>
        <p:spPr>
          <a:xfrm>
            <a:off x="695325" y="2168525"/>
            <a:ext cx="8988107"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664093-FD6D-A54E-A54D-2590B786DF42}"/>
              </a:ext>
            </a:extLst>
          </p:cNvPr>
          <p:cNvSpPr>
            <a:spLocks noGrp="1"/>
          </p:cNvSpPr>
          <p:nvPr>
            <p:ph type="dt" sz="half" idx="10"/>
          </p:nvPr>
        </p:nvSpPr>
        <p:spPr/>
        <p:txBody>
          <a:bodyPr/>
          <a:lstStyle/>
          <a:p>
            <a:fld id="{97511621-555F-9445-9106-C0CAC2871D70}" type="datetime6">
              <a:rPr lang="en-GB" smtClean="0"/>
              <a:t>April 26</a:t>
            </a:fld>
            <a:endParaRPr lang="en-GB"/>
          </a:p>
        </p:txBody>
      </p:sp>
      <p:sp>
        <p:nvSpPr>
          <p:cNvPr id="27" name="Freeform 26">
            <a:extLst>
              <a:ext uri="{FF2B5EF4-FFF2-40B4-BE49-F238E27FC236}">
                <a16:creationId xmlns:a16="http://schemas.microsoft.com/office/drawing/2014/main" id="{0CF7D5FD-033C-C55B-DBAE-11831453B607}"/>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Slide Number Placeholder 9">
            <a:extLst>
              <a:ext uri="{FF2B5EF4-FFF2-40B4-BE49-F238E27FC236}">
                <a16:creationId xmlns:a16="http://schemas.microsoft.com/office/drawing/2014/main" id="{B2AA33D5-876B-5342-9898-DC8B904E8F16}"/>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51466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old Title and Content">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1884DD01-E3EB-6F57-ADED-8A1B02B192D0}"/>
              </a:ext>
            </a:extLst>
          </p:cNvPr>
          <p:cNvSpPr/>
          <p:nvPr userDrawn="1"/>
        </p:nvSpPr>
        <p:spPr>
          <a:xfrm>
            <a:off x="10274180" y="3661462"/>
            <a:ext cx="1917343" cy="2695321"/>
          </a:xfrm>
          <a:custGeom>
            <a:avLst/>
            <a:gdLst>
              <a:gd name="connsiteX0" fmla="*/ 295134 w 1917343"/>
              <a:gd name="connsiteY0" fmla="*/ 0 h 2695321"/>
              <a:gd name="connsiteX1" fmla="*/ 1917343 w 1917343"/>
              <a:gd name="connsiteY1" fmla="*/ 382703 h 2695321"/>
              <a:gd name="connsiteX2" fmla="*/ 1917343 w 1917343"/>
              <a:gd name="connsiteY2" fmla="*/ 1716807 h 2695321"/>
              <a:gd name="connsiteX3" fmla="*/ 1686342 w 1917343"/>
              <a:gd name="connsiteY3" fmla="*/ 1661926 h 2695321"/>
              <a:gd name="connsiteX4" fmla="*/ 1917343 w 1917343"/>
              <a:gd name="connsiteY4" fmla="*/ 1736191 h 2695321"/>
              <a:gd name="connsiteX5" fmla="*/ 1917343 w 1917343"/>
              <a:gd name="connsiteY5" fmla="*/ 2695321 h 2695321"/>
              <a:gd name="connsiteX6" fmla="*/ 595067 w 1917343"/>
              <a:gd name="connsiteY6" fmla="*/ 2271411 h 2695321"/>
              <a:gd name="connsiteX7" fmla="*/ 852289 w 1917343"/>
              <a:gd name="connsiteY7" fmla="*/ 1466603 h 2695321"/>
              <a:gd name="connsiteX8" fmla="*/ 0 w 1917343"/>
              <a:gd name="connsiteY8" fmla="*/ 1266960 h 2695321"/>
              <a:gd name="connsiteX9" fmla="*/ 295134 w 1917343"/>
              <a:gd name="connsiteY9" fmla="*/ 0 h 269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343" h="2695321">
                <a:moveTo>
                  <a:pt x="295134" y="0"/>
                </a:moveTo>
                <a:lnTo>
                  <a:pt x="1917343" y="382703"/>
                </a:lnTo>
                <a:lnTo>
                  <a:pt x="1917343" y="1716807"/>
                </a:lnTo>
                <a:lnTo>
                  <a:pt x="1686342" y="1661926"/>
                </a:lnTo>
                <a:lnTo>
                  <a:pt x="1917343" y="1736191"/>
                </a:lnTo>
                <a:lnTo>
                  <a:pt x="1917343" y="2695321"/>
                </a:lnTo>
                <a:lnTo>
                  <a:pt x="595067" y="2271411"/>
                </a:lnTo>
                <a:lnTo>
                  <a:pt x="852289" y="1466603"/>
                </a:lnTo>
                <a:lnTo>
                  <a:pt x="0" y="1266960"/>
                </a:lnTo>
                <a:lnTo>
                  <a:pt x="29513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CAAA8083-86E2-9021-4538-9D0D077E18B9}"/>
              </a:ext>
            </a:extLst>
          </p:cNvPr>
          <p:cNvSpPr/>
          <p:nvPr userDrawn="1"/>
        </p:nvSpPr>
        <p:spPr>
          <a:xfrm>
            <a:off x="9683432" y="319854"/>
            <a:ext cx="2508090" cy="3600460"/>
          </a:xfrm>
          <a:custGeom>
            <a:avLst/>
            <a:gdLst>
              <a:gd name="connsiteX0" fmla="*/ 371437 w 2508090"/>
              <a:gd name="connsiteY0" fmla="*/ 0 h 3600460"/>
              <a:gd name="connsiteX1" fmla="*/ 2508090 w 2508090"/>
              <a:gd name="connsiteY1" fmla="*/ 505552 h 3600460"/>
              <a:gd name="connsiteX2" fmla="*/ 2508090 w 2508090"/>
              <a:gd name="connsiteY2" fmla="*/ 2157136 h 3600460"/>
              <a:gd name="connsiteX3" fmla="*/ 1576446 w 2508090"/>
              <a:gd name="connsiteY3" fmla="*/ 1936913 h 3600460"/>
              <a:gd name="connsiteX4" fmla="*/ 2508090 w 2508090"/>
              <a:gd name="connsiteY4" fmla="*/ 2236091 h 3600460"/>
              <a:gd name="connsiteX5" fmla="*/ 2508090 w 2508090"/>
              <a:gd name="connsiteY5" fmla="*/ 3600460 h 3600460"/>
              <a:gd name="connsiteX6" fmla="*/ 66705 w 2508090"/>
              <a:gd name="connsiteY6" fmla="*/ 2818506 h 3600460"/>
              <a:gd name="connsiteX7" fmla="*/ 433343 w 2508090"/>
              <a:gd name="connsiteY7" fmla="*/ 1671044 h 3600460"/>
              <a:gd name="connsiteX8" fmla="*/ 0 w 2508090"/>
              <a:gd name="connsiteY8" fmla="*/ 1566425 h 3600460"/>
              <a:gd name="connsiteX9" fmla="*/ 371437 w 2508090"/>
              <a:gd name="connsiteY9" fmla="*/ 0 h 36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090" h="3600460">
                <a:moveTo>
                  <a:pt x="371437" y="0"/>
                </a:moveTo>
                <a:lnTo>
                  <a:pt x="2508090" y="505552"/>
                </a:lnTo>
                <a:lnTo>
                  <a:pt x="2508090" y="2157136"/>
                </a:lnTo>
                <a:lnTo>
                  <a:pt x="1576446" y="1936913"/>
                </a:lnTo>
                <a:lnTo>
                  <a:pt x="2508090" y="2236091"/>
                </a:lnTo>
                <a:lnTo>
                  <a:pt x="2508090" y="3600460"/>
                </a:lnTo>
                <a:lnTo>
                  <a:pt x="66705" y="2818506"/>
                </a:lnTo>
                <a:lnTo>
                  <a:pt x="433343" y="1671044"/>
                </a:lnTo>
                <a:lnTo>
                  <a:pt x="0" y="1566425"/>
                </a:lnTo>
                <a:lnTo>
                  <a:pt x="37143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CA95C5B1-4D3C-6FA9-9BD0-2A06D26377C1}"/>
              </a:ext>
            </a:extLst>
          </p:cNvPr>
          <p:cNvSpPr/>
          <p:nvPr userDrawn="1"/>
        </p:nvSpPr>
        <p:spPr>
          <a:xfrm>
            <a:off x="10070570" y="4210"/>
            <a:ext cx="2120952" cy="679731"/>
          </a:xfrm>
          <a:custGeom>
            <a:avLst/>
            <a:gdLst>
              <a:gd name="connsiteX0" fmla="*/ 0 w 2120952"/>
              <a:gd name="connsiteY0" fmla="*/ 0 h 679731"/>
              <a:gd name="connsiteX1" fmla="*/ 2120952 w 2120952"/>
              <a:gd name="connsiteY1" fmla="*/ 0 h 679731"/>
              <a:gd name="connsiteX2" fmla="*/ 2120952 w 2120952"/>
              <a:gd name="connsiteY2" fmla="*/ 679731 h 679731"/>
              <a:gd name="connsiteX3" fmla="*/ 0 w 2120952"/>
              <a:gd name="connsiteY3" fmla="*/ 0 h 679731"/>
            </a:gdLst>
            <a:ahLst/>
            <a:cxnLst>
              <a:cxn ang="0">
                <a:pos x="connsiteX0" y="connsiteY0"/>
              </a:cxn>
              <a:cxn ang="0">
                <a:pos x="connsiteX1" y="connsiteY1"/>
              </a:cxn>
              <a:cxn ang="0">
                <a:pos x="connsiteX2" y="connsiteY2"/>
              </a:cxn>
              <a:cxn ang="0">
                <a:pos x="connsiteX3" y="connsiteY3"/>
              </a:cxn>
            </a:cxnLst>
            <a:rect l="l" t="t" r="r" b="b"/>
            <a:pathLst>
              <a:path w="2120952" h="679731">
                <a:moveTo>
                  <a:pt x="0" y="0"/>
                </a:moveTo>
                <a:lnTo>
                  <a:pt x="2120952" y="0"/>
                </a:lnTo>
                <a:lnTo>
                  <a:pt x="2120952" y="67973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8988107"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5" y="2168525"/>
            <a:ext cx="8988107"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664093-FD6D-A54E-A54D-2590B786DF42}"/>
              </a:ext>
            </a:extLst>
          </p:cNvPr>
          <p:cNvSpPr>
            <a:spLocks noGrp="1"/>
          </p:cNvSpPr>
          <p:nvPr>
            <p:ph type="dt" sz="half" idx="10"/>
          </p:nvPr>
        </p:nvSpPr>
        <p:spPr/>
        <p:txBody>
          <a:bodyPr/>
          <a:lstStyle/>
          <a:p>
            <a:fld id="{AC9F3BC1-1456-1741-A140-A843F2098135}" type="datetime6">
              <a:rPr lang="en-GB" smtClean="0"/>
              <a:t>April 26</a:t>
            </a:fld>
            <a:endParaRPr lang="en-GB"/>
          </a:p>
        </p:txBody>
      </p:sp>
      <p:sp>
        <p:nvSpPr>
          <p:cNvPr id="27" name="Freeform 26">
            <a:extLst>
              <a:ext uri="{FF2B5EF4-FFF2-40B4-BE49-F238E27FC236}">
                <a16:creationId xmlns:a16="http://schemas.microsoft.com/office/drawing/2014/main" id="{0CF7D5FD-033C-C55B-DBAE-11831453B607}"/>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Slide Number Placeholder 9">
            <a:extLst>
              <a:ext uri="{FF2B5EF4-FFF2-40B4-BE49-F238E27FC236}">
                <a16:creationId xmlns:a16="http://schemas.microsoft.com/office/drawing/2014/main" id="{B2AA33D5-876B-5342-9898-DC8B904E8F16}"/>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89796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ck Plum Title and Conten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3229A4F-3035-23D2-9864-7841D9F92983}"/>
              </a:ext>
            </a:extLst>
          </p:cNvPr>
          <p:cNvSpPr/>
          <p:nvPr userDrawn="1"/>
        </p:nvSpPr>
        <p:spPr>
          <a:xfrm>
            <a:off x="10274180" y="3661462"/>
            <a:ext cx="1917343" cy="2695321"/>
          </a:xfrm>
          <a:custGeom>
            <a:avLst/>
            <a:gdLst>
              <a:gd name="connsiteX0" fmla="*/ 295134 w 1917343"/>
              <a:gd name="connsiteY0" fmla="*/ 0 h 2695321"/>
              <a:gd name="connsiteX1" fmla="*/ 1917343 w 1917343"/>
              <a:gd name="connsiteY1" fmla="*/ 382703 h 2695321"/>
              <a:gd name="connsiteX2" fmla="*/ 1917343 w 1917343"/>
              <a:gd name="connsiteY2" fmla="*/ 1716807 h 2695321"/>
              <a:gd name="connsiteX3" fmla="*/ 1686342 w 1917343"/>
              <a:gd name="connsiteY3" fmla="*/ 1661926 h 2695321"/>
              <a:gd name="connsiteX4" fmla="*/ 1917343 w 1917343"/>
              <a:gd name="connsiteY4" fmla="*/ 1736191 h 2695321"/>
              <a:gd name="connsiteX5" fmla="*/ 1917343 w 1917343"/>
              <a:gd name="connsiteY5" fmla="*/ 2695321 h 2695321"/>
              <a:gd name="connsiteX6" fmla="*/ 595067 w 1917343"/>
              <a:gd name="connsiteY6" fmla="*/ 2271411 h 2695321"/>
              <a:gd name="connsiteX7" fmla="*/ 852289 w 1917343"/>
              <a:gd name="connsiteY7" fmla="*/ 1466603 h 2695321"/>
              <a:gd name="connsiteX8" fmla="*/ 0 w 1917343"/>
              <a:gd name="connsiteY8" fmla="*/ 1266960 h 2695321"/>
              <a:gd name="connsiteX9" fmla="*/ 295134 w 1917343"/>
              <a:gd name="connsiteY9" fmla="*/ 0 h 269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343" h="2695321">
                <a:moveTo>
                  <a:pt x="295134" y="0"/>
                </a:moveTo>
                <a:lnTo>
                  <a:pt x="1917343" y="382703"/>
                </a:lnTo>
                <a:lnTo>
                  <a:pt x="1917343" y="1716807"/>
                </a:lnTo>
                <a:lnTo>
                  <a:pt x="1686342" y="1661926"/>
                </a:lnTo>
                <a:lnTo>
                  <a:pt x="1917343" y="1736191"/>
                </a:lnTo>
                <a:lnTo>
                  <a:pt x="1917343" y="2695321"/>
                </a:lnTo>
                <a:lnTo>
                  <a:pt x="595067" y="2271411"/>
                </a:lnTo>
                <a:lnTo>
                  <a:pt x="852289" y="1466603"/>
                </a:lnTo>
                <a:lnTo>
                  <a:pt x="0" y="1266960"/>
                </a:lnTo>
                <a:lnTo>
                  <a:pt x="29513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69072F56-02FE-0455-BBBF-87767D5C410F}"/>
              </a:ext>
            </a:extLst>
          </p:cNvPr>
          <p:cNvSpPr/>
          <p:nvPr userDrawn="1"/>
        </p:nvSpPr>
        <p:spPr>
          <a:xfrm>
            <a:off x="9683432" y="319854"/>
            <a:ext cx="2508090" cy="3600460"/>
          </a:xfrm>
          <a:custGeom>
            <a:avLst/>
            <a:gdLst>
              <a:gd name="connsiteX0" fmla="*/ 371437 w 2508090"/>
              <a:gd name="connsiteY0" fmla="*/ 0 h 3600460"/>
              <a:gd name="connsiteX1" fmla="*/ 2508090 w 2508090"/>
              <a:gd name="connsiteY1" fmla="*/ 505552 h 3600460"/>
              <a:gd name="connsiteX2" fmla="*/ 2508090 w 2508090"/>
              <a:gd name="connsiteY2" fmla="*/ 2157136 h 3600460"/>
              <a:gd name="connsiteX3" fmla="*/ 1576446 w 2508090"/>
              <a:gd name="connsiteY3" fmla="*/ 1936913 h 3600460"/>
              <a:gd name="connsiteX4" fmla="*/ 2508090 w 2508090"/>
              <a:gd name="connsiteY4" fmla="*/ 2236091 h 3600460"/>
              <a:gd name="connsiteX5" fmla="*/ 2508090 w 2508090"/>
              <a:gd name="connsiteY5" fmla="*/ 3600460 h 3600460"/>
              <a:gd name="connsiteX6" fmla="*/ 66705 w 2508090"/>
              <a:gd name="connsiteY6" fmla="*/ 2818506 h 3600460"/>
              <a:gd name="connsiteX7" fmla="*/ 433343 w 2508090"/>
              <a:gd name="connsiteY7" fmla="*/ 1671044 h 3600460"/>
              <a:gd name="connsiteX8" fmla="*/ 0 w 2508090"/>
              <a:gd name="connsiteY8" fmla="*/ 1566425 h 3600460"/>
              <a:gd name="connsiteX9" fmla="*/ 371437 w 2508090"/>
              <a:gd name="connsiteY9" fmla="*/ 0 h 36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090" h="3600460">
                <a:moveTo>
                  <a:pt x="371437" y="0"/>
                </a:moveTo>
                <a:lnTo>
                  <a:pt x="2508090" y="505552"/>
                </a:lnTo>
                <a:lnTo>
                  <a:pt x="2508090" y="2157136"/>
                </a:lnTo>
                <a:lnTo>
                  <a:pt x="1576446" y="1936913"/>
                </a:lnTo>
                <a:lnTo>
                  <a:pt x="2508090" y="2236091"/>
                </a:lnTo>
                <a:lnTo>
                  <a:pt x="2508090" y="3600460"/>
                </a:lnTo>
                <a:lnTo>
                  <a:pt x="66705" y="2818506"/>
                </a:lnTo>
                <a:lnTo>
                  <a:pt x="433343" y="1671044"/>
                </a:lnTo>
                <a:lnTo>
                  <a:pt x="0" y="1566425"/>
                </a:lnTo>
                <a:lnTo>
                  <a:pt x="37143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6C13831-627C-D7E1-70AA-E23EA44D4240}"/>
              </a:ext>
            </a:extLst>
          </p:cNvPr>
          <p:cNvSpPr/>
          <p:nvPr userDrawn="1"/>
        </p:nvSpPr>
        <p:spPr>
          <a:xfrm>
            <a:off x="10070570" y="4210"/>
            <a:ext cx="2120952" cy="679731"/>
          </a:xfrm>
          <a:custGeom>
            <a:avLst/>
            <a:gdLst>
              <a:gd name="connsiteX0" fmla="*/ 0 w 2120952"/>
              <a:gd name="connsiteY0" fmla="*/ 0 h 679731"/>
              <a:gd name="connsiteX1" fmla="*/ 2120952 w 2120952"/>
              <a:gd name="connsiteY1" fmla="*/ 0 h 679731"/>
              <a:gd name="connsiteX2" fmla="*/ 2120952 w 2120952"/>
              <a:gd name="connsiteY2" fmla="*/ 679731 h 679731"/>
              <a:gd name="connsiteX3" fmla="*/ 0 w 2120952"/>
              <a:gd name="connsiteY3" fmla="*/ 0 h 679731"/>
            </a:gdLst>
            <a:ahLst/>
            <a:cxnLst>
              <a:cxn ang="0">
                <a:pos x="connsiteX0" y="connsiteY0"/>
              </a:cxn>
              <a:cxn ang="0">
                <a:pos x="connsiteX1" y="connsiteY1"/>
              </a:cxn>
              <a:cxn ang="0">
                <a:pos x="connsiteX2" y="connsiteY2"/>
              </a:cxn>
              <a:cxn ang="0">
                <a:pos x="connsiteX3" y="connsiteY3"/>
              </a:cxn>
            </a:cxnLst>
            <a:rect l="l" t="t" r="r" b="b"/>
            <a:pathLst>
              <a:path w="2120952" h="679731">
                <a:moveTo>
                  <a:pt x="0" y="0"/>
                </a:moveTo>
                <a:lnTo>
                  <a:pt x="2120952" y="0"/>
                </a:lnTo>
                <a:lnTo>
                  <a:pt x="2120952" y="67973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CF547061-D973-F08B-EA98-C1E6FE4703FA}"/>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8988107" cy="1397706"/>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5" y="2168525"/>
            <a:ext cx="8988107" cy="4008438"/>
          </a:xfrm>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E714D7-7315-524C-A49D-C8F92A4E31E2}"/>
              </a:ext>
            </a:extLst>
          </p:cNvPr>
          <p:cNvSpPr>
            <a:spLocks noGrp="1"/>
          </p:cNvSpPr>
          <p:nvPr>
            <p:ph type="dt" sz="half" idx="10"/>
          </p:nvPr>
        </p:nvSpPr>
        <p:spPr/>
        <p:txBody>
          <a:bodyPr/>
          <a:lstStyle>
            <a:lvl1pPr>
              <a:defRPr>
                <a:solidFill>
                  <a:schemeClr val="accent1"/>
                </a:solidFill>
              </a:defRPr>
            </a:lvl1pPr>
          </a:lstStyle>
          <a:p>
            <a:fld id="{029D325C-7A06-4B48-BBAA-4F9D25E4C94C}" type="datetime6">
              <a:rPr lang="en-GB" smtClean="0"/>
              <a:t>April 26</a:t>
            </a:fld>
            <a:endParaRPr lang="en-GB"/>
          </a:p>
        </p:txBody>
      </p:sp>
      <p:sp>
        <p:nvSpPr>
          <p:cNvPr id="10" name="Slide Number Placeholder 9">
            <a:extLst>
              <a:ext uri="{FF2B5EF4-FFF2-40B4-BE49-F238E27FC236}">
                <a16:creationId xmlns:a16="http://schemas.microsoft.com/office/drawing/2014/main" id="{8AC3F618-E47D-1541-977F-1A027DEA43A1}"/>
              </a:ext>
            </a:extLst>
          </p:cNvPr>
          <p:cNvSpPr>
            <a:spLocks noGrp="1"/>
          </p:cNvSpPr>
          <p:nvPr>
            <p:ph type="sldNum" sz="quarter" idx="11"/>
          </p:nvPr>
        </p:nvSpPr>
        <p:spPr/>
        <p:txBody>
          <a:bodyPr/>
          <a:lstStyle/>
          <a:p>
            <a:fld id="{8811FCA1-5D36-47A4-BA30-E45609486B7A}" type="slidenum">
              <a:rPr lang="en-GB" smtClean="0"/>
              <a:pPr/>
              <a:t>‹#›</a:t>
            </a:fld>
            <a:endParaRPr lang="en-GB"/>
          </a:p>
        </p:txBody>
      </p:sp>
    </p:spTree>
    <p:extLst>
      <p:ext uri="{BB962C8B-B14F-4D97-AF65-F5344CB8AC3E}">
        <p14:creationId xmlns:p14="http://schemas.microsoft.com/office/powerpoint/2010/main" val="27098711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476250"/>
            <a:ext cx="10658475" cy="1397706"/>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695325" y="2168525"/>
            <a:ext cx="10658475" cy="40084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5325" y="6356350"/>
            <a:ext cx="2886075" cy="365125"/>
          </a:xfrm>
          <a:prstGeom prst="rect">
            <a:avLst/>
          </a:prstGeom>
        </p:spPr>
        <p:txBody>
          <a:bodyPr vert="horz" lIns="0" tIns="0" rIns="0" bIns="0" rtlCol="0" anchor="ctr"/>
          <a:lstStyle>
            <a:lvl1pPr algn="l">
              <a:defRPr sz="1200">
                <a:solidFill>
                  <a:schemeClr val="accent1"/>
                </a:solidFill>
              </a:defRPr>
            </a:lvl1pPr>
          </a:lstStyle>
          <a:p>
            <a:fld id="{0039C5E7-F6D3-7F42-ABAC-795B686A02F1}" type="datetime6">
              <a:rPr lang="en-GB" smtClean="0"/>
              <a:t>April 26</a:t>
            </a:fld>
            <a:endParaRPr lang="en-GB"/>
          </a:p>
        </p:txBody>
      </p:sp>
      <p:sp>
        <p:nvSpPr>
          <p:cNvPr id="6" name="Slide Number Placeholder 5"/>
          <p:cNvSpPr>
            <a:spLocks noGrp="1"/>
          </p:cNvSpPr>
          <p:nvPr>
            <p:ph type="sldNum" sz="quarter" idx="4"/>
          </p:nvPr>
        </p:nvSpPr>
        <p:spPr>
          <a:xfrm>
            <a:off x="11353799" y="6356350"/>
            <a:ext cx="544417" cy="365125"/>
          </a:xfrm>
          <a:prstGeom prst="rect">
            <a:avLst/>
          </a:prstGeom>
        </p:spPr>
        <p:txBody>
          <a:bodyPr vert="horz" lIns="0" tIns="0" rIns="0" bIns="0" rtlCol="0" anchor="ctr"/>
          <a:lstStyle>
            <a:lvl1pPr algn="r">
              <a:defRPr sz="1200" b="1">
                <a:solidFill>
                  <a:schemeClr val="tx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1816221224"/>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650" r:id="rId4"/>
    <p:sldLayoutId id="2147483717" r:id="rId5"/>
    <p:sldLayoutId id="2147483671" r:id="rId6"/>
    <p:sldLayoutId id="2147483716" r:id="rId7"/>
    <p:sldLayoutId id="2147483672" r:id="rId8"/>
    <p:sldLayoutId id="2147483682" r:id="rId9"/>
    <p:sldLayoutId id="2147483679" r:id="rId10"/>
    <p:sldLayoutId id="2147483681" r:id="rId11"/>
    <p:sldLayoutId id="2147483707" r:id="rId12"/>
    <p:sldLayoutId id="2147483695" r:id="rId13"/>
    <p:sldLayoutId id="2147483705" r:id="rId14"/>
    <p:sldLayoutId id="2147483699" r:id="rId15"/>
    <p:sldLayoutId id="2147483703" r:id="rId16"/>
    <p:sldLayoutId id="2147483697" r:id="rId17"/>
    <p:sldLayoutId id="2147483662" r:id="rId18"/>
    <p:sldLayoutId id="2147483669" r:id="rId19"/>
    <p:sldLayoutId id="2147483674" r:id="rId20"/>
    <p:sldLayoutId id="2147483651" r:id="rId21"/>
    <p:sldLayoutId id="2147483665" r:id="rId22"/>
    <p:sldLayoutId id="2147483673" r:id="rId23"/>
    <p:sldLayoutId id="2147483694" r:id="rId24"/>
    <p:sldLayoutId id="2147483691" r:id="rId25"/>
    <p:sldLayoutId id="2147483693" r:id="rId26"/>
    <p:sldLayoutId id="2147483670" r:id="rId27"/>
    <p:sldLayoutId id="2147483709" r:id="rId28"/>
    <p:sldLayoutId id="2147483710" r:id="rId29"/>
    <p:sldLayoutId id="2147483652" r:id="rId30"/>
    <p:sldLayoutId id="2147483653" r:id="rId31"/>
    <p:sldLayoutId id="2147483654" r:id="rId32"/>
    <p:sldLayoutId id="2147483655" r:id="rId33"/>
    <p:sldLayoutId id="2147483718" r:id="rId34"/>
    <p:sldLayoutId id="2147483656" r:id="rId35"/>
    <p:sldLayoutId id="2147483657" r:id="rId36"/>
    <p:sldLayoutId id="2147483658" r:id="rId37"/>
    <p:sldLayoutId id="2147483659" r:id="rId38"/>
  </p:sldLayoutIdLst>
  <p:hf hdr="0" ftr="0" dt="0"/>
  <p:txStyles>
    <p:title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300">
          <p15:clr>
            <a:srgbClr val="F26B43"/>
          </p15:clr>
        </p15:guide>
        <p15:guide id="3" orient="horz" pos="1366">
          <p15:clr>
            <a:srgbClr val="F26B43"/>
          </p15:clr>
        </p15:guide>
        <p15:guide id="4" orient="horz" pos="1933">
          <p15:clr>
            <a:srgbClr val="F26B43"/>
          </p15:clr>
        </p15:guide>
        <p15:guide id="5"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employmentandlabourmarket/peopleinwork/earningsandworkinghours/bulletins/genderpaygapintheuk/2024"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9062" y="1085755"/>
            <a:ext cx="3226253" cy="2053866"/>
          </a:xfrm>
        </p:spPr>
        <p:txBody>
          <a:bodyPr>
            <a:normAutofit/>
          </a:bodyPr>
          <a:lstStyle/>
          <a:p>
            <a:r>
              <a:rPr lang="en-GB" sz="4800" dirty="0"/>
              <a:t>Pay Gap REPORT</a:t>
            </a:r>
            <a:br>
              <a:rPr lang="en-GB" sz="4800" dirty="0"/>
            </a:br>
            <a:r>
              <a:rPr lang="en-GB" sz="4800" dirty="0"/>
              <a:t>2025</a:t>
            </a:r>
            <a:br>
              <a:rPr lang="en-GB" sz="4000" dirty="0">
                <a:latin typeface="+mn-lt"/>
              </a:rPr>
            </a:br>
            <a:endParaRPr lang="en-GB" sz="1200" dirty="0">
              <a:latin typeface="+mn-lt"/>
              <a:cs typeface="Arial"/>
            </a:endParaRPr>
          </a:p>
        </p:txBody>
      </p:sp>
      <p:sp>
        <p:nvSpPr>
          <p:cNvPr id="2" name="Slide Number Placeholder 1">
            <a:extLst>
              <a:ext uri="{FF2B5EF4-FFF2-40B4-BE49-F238E27FC236}">
                <a16:creationId xmlns:a16="http://schemas.microsoft.com/office/drawing/2014/main" id="{6CD1C3A1-9A77-9DC2-E41E-5B84857A1C8F}"/>
              </a:ext>
            </a:extLst>
          </p:cNvPr>
          <p:cNvSpPr>
            <a:spLocks noGrp="1"/>
          </p:cNvSpPr>
          <p:nvPr>
            <p:ph type="sldNum" sz="quarter" idx="4294967295"/>
          </p:nvPr>
        </p:nvSpPr>
        <p:spPr>
          <a:xfrm>
            <a:off x="11647488" y="6356350"/>
            <a:ext cx="544512" cy="365125"/>
          </a:xfrm>
        </p:spPr>
        <p:txBody>
          <a:bodyPr/>
          <a:lstStyle/>
          <a:p>
            <a:fld id="{8811FCA1-5D36-47A4-BA30-E45609486B7A}" type="slidenum">
              <a:rPr lang="en-GB" smtClean="0"/>
              <a:pPr/>
              <a:t>1</a:t>
            </a:fld>
            <a:endParaRPr lang="en-GB"/>
          </a:p>
        </p:txBody>
      </p:sp>
      <p:sp>
        <p:nvSpPr>
          <p:cNvPr id="3" name="TextBox 2">
            <a:extLst>
              <a:ext uri="{FF2B5EF4-FFF2-40B4-BE49-F238E27FC236}">
                <a16:creationId xmlns:a16="http://schemas.microsoft.com/office/drawing/2014/main" id="{0D80F712-3389-ABA9-F54E-A9ADF5E4DC16}"/>
              </a:ext>
            </a:extLst>
          </p:cNvPr>
          <p:cNvSpPr txBox="1"/>
          <p:nvPr/>
        </p:nvSpPr>
        <p:spPr>
          <a:xfrm>
            <a:off x="544285" y="3971471"/>
            <a:ext cx="37736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cs typeface="Arial"/>
              </a:rPr>
              <a:t>Data snapshot as of 05/04/2025</a:t>
            </a:r>
          </a:p>
        </p:txBody>
      </p:sp>
    </p:spTree>
    <p:extLst>
      <p:ext uri="{BB962C8B-B14F-4D97-AF65-F5344CB8AC3E}">
        <p14:creationId xmlns:p14="http://schemas.microsoft.com/office/powerpoint/2010/main" val="47454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878E8-D6B4-0335-6102-4119486169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744EDF-C58B-83CC-940F-AAC8FBAC4D80}"/>
              </a:ext>
            </a:extLst>
          </p:cNvPr>
          <p:cNvSpPr>
            <a:spLocks noGrp="1"/>
          </p:cNvSpPr>
          <p:nvPr>
            <p:ph type="sldNum" sz="quarter" idx="11"/>
          </p:nvPr>
        </p:nvSpPr>
        <p:spPr/>
        <p:txBody>
          <a:bodyPr/>
          <a:lstStyle/>
          <a:p>
            <a:fld id="{8811FCA1-5D36-47A4-BA30-E45609486B7A}" type="slidenum">
              <a:rPr lang="en-GB" smtClean="0"/>
              <a:pPr/>
              <a:t>10</a:t>
            </a:fld>
            <a:endParaRPr lang="en-GB"/>
          </a:p>
        </p:txBody>
      </p:sp>
      <p:sp>
        <p:nvSpPr>
          <p:cNvPr id="12" name="Title 1">
            <a:extLst>
              <a:ext uri="{FF2B5EF4-FFF2-40B4-BE49-F238E27FC236}">
                <a16:creationId xmlns:a16="http://schemas.microsoft.com/office/drawing/2014/main" id="{F6ECA9A3-6D2A-AEE6-1767-AC36290DFB1A}"/>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DISABILITY Pay Gap</a:t>
            </a:r>
          </a:p>
        </p:txBody>
      </p:sp>
      <p:sp>
        <p:nvSpPr>
          <p:cNvPr id="14" name="Content Placeholder 6">
            <a:extLst>
              <a:ext uri="{FF2B5EF4-FFF2-40B4-BE49-F238E27FC236}">
                <a16:creationId xmlns:a16="http://schemas.microsoft.com/office/drawing/2014/main" id="{AFA6E0C5-CC0C-3F42-375C-AC2D20872273}"/>
              </a:ext>
            </a:extLst>
          </p:cNvPr>
          <p:cNvSpPr>
            <a:spLocks noGrp="1"/>
          </p:cNvSpPr>
          <p:nvPr>
            <p:ph idx="1"/>
          </p:nvPr>
        </p:nvSpPr>
        <p:spPr>
          <a:xfrm>
            <a:off x="397999" y="2213401"/>
            <a:ext cx="11326968" cy="404544"/>
          </a:xfrm>
        </p:spPr>
        <p:txBody>
          <a:bodyPr vert="horz" lIns="0" tIns="0" rIns="0" bIns="0" rtlCol="0" anchor="t">
            <a:noAutofit/>
          </a:bodyPr>
          <a:lstStyle/>
          <a:p>
            <a:pPr marL="0" indent="0" algn="ctr">
              <a:lnSpc>
                <a:spcPct val="110000"/>
              </a:lnSpc>
              <a:spcAft>
                <a:spcPts val="1000"/>
              </a:spcAft>
              <a:buNone/>
            </a:pPr>
            <a:r>
              <a:rPr lang="en-GB" sz="1800" b="1" dirty="0">
                <a:solidFill>
                  <a:srgbClr val="B90A7D"/>
                </a:solidFill>
                <a:latin typeface="Arial" panose="020B0604020202020204" pitchFamily="34" charset="0"/>
                <a:ea typeface="Times New Roman" panose="02020603050405020304" pitchFamily="18" charset="0"/>
                <a:cs typeface="Times New Roman" panose="02020603050405020304" pitchFamily="18" charset="0"/>
              </a:rPr>
              <a:t>Disability </a:t>
            </a:r>
            <a:r>
              <a:rPr lang="en-GB" sz="1800" b="1" dirty="0">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Median and Mean earnings</a:t>
            </a:r>
            <a:endParaRPr lang="en-GB" sz="1400" dirty="0">
              <a:cs typeface="Arial"/>
            </a:endParaRPr>
          </a:p>
          <a:p>
            <a:pPr marL="0" indent="0">
              <a:buNone/>
            </a:pPr>
            <a:endParaRPr lang="en-GB" sz="1400" dirty="0">
              <a:cs typeface="Arial"/>
            </a:endParaRPr>
          </a:p>
          <a:p>
            <a:pPr marL="0" indent="0">
              <a:buNone/>
            </a:pPr>
            <a:endParaRPr lang="en-GB" sz="1400" dirty="0">
              <a:cs typeface="Arial"/>
            </a:endParaRPr>
          </a:p>
        </p:txBody>
      </p:sp>
      <p:sp>
        <p:nvSpPr>
          <p:cNvPr id="15" name="Content Placeholder 6">
            <a:extLst>
              <a:ext uri="{FF2B5EF4-FFF2-40B4-BE49-F238E27FC236}">
                <a16:creationId xmlns:a16="http://schemas.microsoft.com/office/drawing/2014/main" id="{3880363F-E186-E3E9-9A36-E0FC211B28FF}"/>
              </a:ext>
            </a:extLst>
          </p:cNvPr>
          <p:cNvSpPr txBox="1">
            <a:spLocks/>
          </p:cNvSpPr>
          <p:nvPr/>
        </p:nvSpPr>
        <p:spPr>
          <a:xfrm>
            <a:off x="374783" y="803606"/>
            <a:ext cx="11440235" cy="1274712"/>
          </a:xfrm>
          <a:prstGeom prst="rect">
            <a:avLst/>
          </a:prstGeom>
        </p:spPr>
        <p:txBody>
          <a:bodyPr vert="horz" lIns="0" tIns="0" rIns="0" bIns="0" rtlCol="0" anchor="t">
            <a:normAutofit lnSpcReduction="10000"/>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Arial" pitchFamily="2" charset="2"/>
              <a:buChar char="•"/>
            </a:pPr>
            <a:r>
              <a:rPr lang="en-GB" sz="1300">
                <a:effectLst/>
                <a:latin typeface="Arial"/>
                <a:ea typeface="Times New Roman" panose="02020603050405020304" pitchFamily="18" charset="0"/>
                <a:cs typeface="Arial"/>
              </a:rPr>
              <a:t>As a proportion of the workforce, 10.2% have declared a Disability (</a:t>
            </a:r>
            <a:r>
              <a:rPr lang="en-GB" sz="1300" dirty="0">
                <a:effectLst/>
                <a:latin typeface="Arial"/>
                <a:ea typeface="Times New Roman" panose="02020603050405020304" pitchFamily="18" charset="0"/>
                <a:cs typeface="Arial"/>
              </a:rPr>
              <a:t>up from 6.8% in April 2024).</a:t>
            </a:r>
            <a:r>
              <a:rPr lang="en-GB" sz="1300" dirty="0">
                <a:latin typeface="Arial"/>
                <a:ea typeface="Times New Roman" panose="02020603050405020304" pitchFamily="18" charset="0"/>
                <a:cs typeface="Arial"/>
              </a:rPr>
              <a:t> Increased disclosure across several characteristics reflects growing colleague confidence in sharing personal data, which in turn allows for more accurate</a:t>
            </a:r>
            <a:r>
              <a:rPr lang="en-GB" sz="1300">
                <a:latin typeface="Arial"/>
                <a:ea typeface="Times New Roman" panose="02020603050405020304" pitchFamily="18" charset="0"/>
                <a:cs typeface="Arial"/>
              </a:rPr>
              <a:t> and meaningful analysis</a:t>
            </a:r>
            <a:endParaRPr lang="en-GB" sz="13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buFont typeface="Arial" pitchFamily="2" charset="2"/>
              <a:buChar char="•"/>
            </a:pPr>
            <a:r>
              <a:rPr lang="en-GB" sz="1300">
                <a:latin typeface="Arial"/>
                <a:ea typeface="Times New Roman" panose="02020603050405020304" pitchFamily="18" charset="0"/>
                <a:cs typeface="Arial"/>
              </a:rPr>
              <a:t>This</a:t>
            </a:r>
            <a:r>
              <a:rPr lang="en-GB" sz="1300">
                <a:effectLst/>
                <a:latin typeface="Arial"/>
                <a:ea typeface="Times New Roman" panose="02020603050405020304" pitchFamily="18" charset="0"/>
                <a:cs typeface="Arial"/>
              </a:rPr>
              <a:t> looks at the pay gap of those who have declared a Disability compared to those who have no declared Disability. </a:t>
            </a:r>
            <a:endParaRPr lang="en-GB">
              <a:cs typeface="Arial"/>
            </a:endParaRPr>
          </a:p>
          <a:p>
            <a:pPr>
              <a:lnSpc>
                <a:spcPct val="110000"/>
              </a:lnSpc>
              <a:buFont typeface="Arial" pitchFamily="2" charset="2"/>
              <a:buChar char="•"/>
            </a:pPr>
            <a:r>
              <a:rPr lang="en-GB" sz="1300" dirty="0">
                <a:cs typeface="Arial"/>
              </a:rPr>
              <a:t>Small changes to any group could have a big impact on figures. These factors combined with a small demographic size make it difficult to suggest Disability has a significant impact on pay gaps. However, it is useful to observe patterns which could lead to further investigation.</a:t>
            </a:r>
            <a:endParaRPr lang="en-GB" dirty="0">
              <a:cs typeface="Arial"/>
            </a:endParaRPr>
          </a:p>
        </p:txBody>
      </p:sp>
      <p:sp>
        <p:nvSpPr>
          <p:cNvPr id="17" name="TextBox 16">
            <a:extLst>
              <a:ext uri="{FF2B5EF4-FFF2-40B4-BE49-F238E27FC236}">
                <a16:creationId xmlns:a16="http://schemas.microsoft.com/office/drawing/2014/main" id="{DBA98156-7C05-E6EA-5FFC-723EF0BFD700}"/>
              </a:ext>
            </a:extLst>
          </p:cNvPr>
          <p:cNvSpPr txBox="1"/>
          <p:nvPr/>
        </p:nvSpPr>
        <p:spPr>
          <a:xfrm>
            <a:off x="285135" y="2519304"/>
            <a:ext cx="11613081" cy="1292662"/>
          </a:xfrm>
          <a:prstGeom prst="rect">
            <a:avLst/>
          </a:prstGeom>
          <a:noFill/>
        </p:spPr>
        <p:txBody>
          <a:bodyPr wrap="square">
            <a:spAutoFit/>
          </a:bodyPr>
          <a:lstStyle/>
          <a:p>
            <a:pPr marL="285750" indent="-285750">
              <a:buFont typeface="Arial" panose="020B0604020202020204" pitchFamily="34" charset="0"/>
              <a:buChar char="•"/>
            </a:pPr>
            <a:r>
              <a:rPr lang="en-GB" sz="1300" dirty="0"/>
              <a:t>In the chart below a negative figure shows </a:t>
            </a:r>
            <a:r>
              <a:rPr lang="en-GB" sz="1300" i="1" dirty="0"/>
              <a:t>an inverse pay gap</a:t>
            </a:r>
            <a:r>
              <a:rPr lang="en-GB" sz="1300" dirty="0"/>
              <a:t>, which means it favours those with a declared Disability, as they earn more than those with no declared Disability.</a:t>
            </a:r>
          </a:p>
          <a:p>
            <a:pPr marL="285750" indent="-285750">
              <a:buFont typeface="Arial" panose="020B0604020202020204" pitchFamily="34" charset="0"/>
              <a:buChar char="•"/>
            </a:pPr>
            <a:r>
              <a:rPr lang="en-GB" sz="1300" dirty="0"/>
              <a:t>At the </a:t>
            </a:r>
            <a:r>
              <a:rPr lang="en-GB" sz="1300" b="1" dirty="0"/>
              <a:t>Median people with a declared Disability earn 4.1% less than those with no declared Disability </a:t>
            </a:r>
            <a:r>
              <a:rPr lang="en-GB" sz="1300" dirty="0"/>
              <a:t>This is a reversal from April 2024, where they earned 0.3% more. At the </a:t>
            </a:r>
            <a:r>
              <a:rPr lang="en-GB" sz="1300" b="1" dirty="0"/>
              <a:t>Mean, people with a declared Disability earn 3.9% more than those with no declared Disability </a:t>
            </a:r>
            <a:r>
              <a:rPr lang="en-GB" sz="1300" dirty="0"/>
              <a:t>(again, this is a reversal from April 2024 where they earned 4% less). </a:t>
            </a:r>
          </a:p>
          <a:p>
            <a:pPr marL="285750" indent="-285750">
              <a:buFont typeface="Arial" panose="020B0604020202020204" pitchFamily="34" charset="0"/>
              <a:buChar char="•"/>
            </a:pPr>
            <a:r>
              <a:rPr lang="en-GB" sz="1300" b="1" dirty="0"/>
              <a:t>Overall, compared to April 2024, it shows a slightly wider pay gap between the two groups.</a:t>
            </a:r>
          </a:p>
        </p:txBody>
      </p:sp>
      <p:pic>
        <p:nvPicPr>
          <p:cNvPr id="2" name="Picture 1">
            <a:extLst>
              <a:ext uri="{FF2B5EF4-FFF2-40B4-BE49-F238E27FC236}">
                <a16:creationId xmlns:a16="http://schemas.microsoft.com/office/drawing/2014/main" id="{7493F522-8151-9531-216F-A5E770CC3DC1}"/>
              </a:ext>
            </a:extLst>
          </p:cNvPr>
          <p:cNvPicPr>
            <a:picLocks noChangeAspect="1"/>
          </p:cNvPicPr>
          <p:nvPr/>
        </p:nvPicPr>
        <p:blipFill>
          <a:blip r:embed="rId3"/>
          <a:stretch>
            <a:fillRect/>
          </a:stretch>
        </p:blipFill>
        <p:spPr>
          <a:xfrm>
            <a:off x="3829865" y="3869280"/>
            <a:ext cx="4532270" cy="2780953"/>
          </a:xfrm>
          <a:prstGeom prst="rect">
            <a:avLst/>
          </a:prstGeom>
        </p:spPr>
      </p:pic>
    </p:spTree>
    <p:extLst>
      <p:ext uri="{BB962C8B-B14F-4D97-AF65-F5344CB8AC3E}">
        <p14:creationId xmlns:p14="http://schemas.microsoft.com/office/powerpoint/2010/main" val="1048972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A916D-6864-C48D-FA20-5B135CE1390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431469-7BB0-0C91-FC54-686249D62EE5}"/>
              </a:ext>
            </a:extLst>
          </p:cNvPr>
          <p:cNvSpPr/>
          <p:nvPr/>
        </p:nvSpPr>
        <p:spPr>
          <a:xfrm>
            <a:off x="244301" y="5700310"/>
            <a:ext cx="11439832" cy="950811"/>
          </a:xfrm>
          <a:prstGeom prst="roundRect">
            <a:avLst/>
          </a:prstGeom>
          <a:solidFill>
            <a:srgbClr val="FFFCF3"/>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4D4533B0-B189-752C-232C-CAAFBE306672}"/>
              </a:ext>
            </a:extLst>
          </p:cNvPr>
          <p:cNvSpPr>
            <a:spLocks noGrp="1"/>
          </p:cNvSpPr>
          <p:nvPr>
            <p:ph type="sldNum" sz="quarter" idx="11"/>
          </p:nvPr>
        </p:nvSpPr>
        <p:spPr/>
        <p:txBody>
          <a:bodyPr/>
          <a:lstStyle/>
          <a:p>
            <a:fld id="{8811FCA1-5D36-47A4-BA30-E45609486B7A}" type="slidenum">
              <a:rPr lang="en-GB" smtClean="0"/>
              <a:pPr/>
              <a:t>11</a:t>
            </a:fld>
            <a:endParaRPr lang="en-GB"/>
          </a:p>
        </p:txBody>
      </p:sp>
      <p:sp>
        <p:nvSpPr>
          <p:cNvPr id="12" name="Title 1">
            <a:extLst>
              <a:ext uri="{FF2B5EF4-FFF2-40B4-BE49-F238E27FC236}">
                <a16:creationId xmlns:a16="http://schemas.microsoft.com/office/drawing/2014/main" id="{C47B8A08-A4A0-6056-04DE-20332524E477}"/>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DISABILITY Pay Gap</a:t>
            </a:r>
          </a:p>
        </p:txBody>
      </p:sp>
      <p:sp>
        <p:nvSpPr>
          <p:cNvPr id="14" name="Content Placeholder 6">
            <a:extLst>
              <a:ext uri="{FF2B5EF4-FFF2-40B4-BE49-F238E27FC236}">
                <a16:creationId xmlns:a16="http://schemas.microsoft.com/office/drawing/2014/main" id="{4301EB29-F9A0-59FC-BD08-582874985285}"/>
              </a:ext>
            </a:extLst>
          </p:cNvPr>
          <p:cNvSpPr>
            <a:spLocks noGrp="1"/>
          </p:cNvSpPr>
          <p:nvPr>
            <p:ph idx="1"/>
          </p:nvPr>
        </p:nvSpPr>
        <p:spPr>
          <a:xfrm>
            <a:off x="360486" y="809087"/>
            <a:ext cx="11326967" cy="404544"/>
          </a:xfrm>
        </p:spPr>
        <p:txBody>
          <a:bodyPr vert="horz" lIns="0" tIns="0" rIns="0" bIns="0" rtlCol="0" anchor="t">
            <a:noAutofit/>
          </a:bodyPr>
          <a:lstStyle/>
          <a:p>
            <a:pPr marL="0" indent="0">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Disability Pay Quartiles</a:t>
            </a:r>
            <a:endParaRPr lang="en-GB" sz="1400">
              <a:cs typeface="Arial"/>
            </a:endParaRPr>
          </a:p>
        </p:txBody>
      </p:sp>
      <p:sp>
        <p:nvSpPr>
          <p:cNvPr id="3" name="TextBox 2">
            <a:extLst>
              <a:ext uri="{FF2B5EF4-FFF2-40B4-BE49-F238E27FC236}">
                <a16:creationId xmlns:a16="http://schemas.microsoft.com/office/drawing/2014/main" id="{809CD0B4-E39A-2D06-144F-AC9A9D88F078}"/>
              </a:ext>
            </a:extLst>
          </p:cNvPr>
          <p:cNvSpPr txBox="1"/>
          <p:nvPr/>
        </p:nvSpPr>
        <p:spPr>
          <a:xfrm>
            <a:off x="285135" y="1093796"/>
            <a:ext cx="11396000" cy="492443"/>
          </a:xfrm>
          <a:prstGeom prst="rect">
            <a:avLst/>
          </a:prstGeom>
          <a:noFill/>
        </p:spPr>
        <p:txBody>
          <a:bodyPr wrap="square">
            <a:spAutoFit/>
          </a:bodyPr>
          <a:lstStyle/>
          <a:p>
            <a:pPr marL="285750" indent="-285750">
              <a:buFont typeface="Arial" panose="020B0604020202020204" pitchFamily="34" charset="0"/>
              <a:buChar char="•"/>
            </a:pPr>
            <a:r>
              <a:rPr lang="en-GB" sz="1300" b="1" dirty="0"/>
              <a:t>The proportion of people with a declared Disability has risen in all pay quartiles. </a:t>
            </a:r>
            <a:r>
              <a:rPr lang="en-GB" sz="1300" dirty="0"/>
              <a:t>(Compared to April 2024, Band A is up 4.4%, Band B is up 7.7%, Band C is up 3.3%, Band D is up 0.5%).</a:t>
            </a:r>
            <a:r>
              <a:rPr lang="en-GB" sz="1300" b="1" dirty="0"/>
              <a:t>  </a:t>
            </a:r>
            <a:endParaRPr lang="en-GB" sz="1300" dirty="0"/>
          </a:p>
        </p:txBody>
      </p:sp>
      <p:sp>
        <p:nvSpPr>
          <p:cNvPr id="13" name="TextBox 12">
            <a:extLst>
              <a:ext uri="{FF2B5EF4-FFF2-40B4-BE49-F238E27FC236}">
                <a16:creationId xmlns:a16="http://schemas.microsoft.com/office/drawing/2014/main" id="{E5E0795D-7471-2D84-F53F-5B45DF86749F}"/>
              </a:ext>
            </a:extLst>
          </p:cNvPr>
          <p:cNvSpPr txBox="1"/>
          <p:nvPr/>
        </p:nvSpPr>
        <p:spPr>
          <a:xfrm>
            <a:off x="398000" y="6048913"/>
            <a:ext cx="11326967" cy="523220"/>
          </a:xfrm>
          <a:prstGeom prst="rect">
            <a:avLst/>
          </a:prstGeom>
          <a:noFill/>
        </p:spPr>
        <p:txBody>
          <a:bodyPr wrap="square">
            <a:spAutoFit/>
          </a:bodyPr>
          <a:lstStyle/>
          <a:p>
            <a:pPr marL="285750" indent="-285750">
              <a:buFont typeface="Arial" panose="020B0604020202020204" pitchFamily="34" charset="0"/>
              <a:buChar char="•"/>
            </a:pPr>
            <a:r>
              <a:rPr lang="en-GB" sz="1400" dirty="0"/>
              <a:t>8.92% of those who took on new positions, redeployments, or who had changes to pay in the year had declared a Disability. </a:t>
            </a:r>
            <a:br>
              <a:rPr lang="en-GB" sz="1400" dirty="0"/>
            </a:br>
            <a:r>
              <a:rPr lang="en-GB" sz="1400" dirty="0"/>
              <a:t>This is slightly less than their representation as a proportion of the total workforce (10.2%).</a:t>
            </a:r>
          </a:p>
        </p:txBody>
      </p:sp>
      <p:sp>
        <p:nvSpPr>
          <p:cNvPr id="6" name="Content Placeholder 6">
            <a:extLst>
              <a:ext uri="{FF2B5EF4-FFF2-40B4-BE49-F238E27FC236}">
                <a16:creationId xmlns:a16="http://schemas.microsoft.com/office/drawing/2014/main" id="{62A49DAB-FF72-40A7-57EC-27FE99753EB5}"/>
              </a:ext>
            </a:extLst>
          </p:cNvPr>
          <p:cNvSpPr txBox="1">
            <a:spLocks/>
          </p:cNvSpPr>
          <p:nvPr/>
        </p:nvSpPr>
        <p:spPr>
          <a:xfrm>
            <a:off x="363484" y="5753976"/>
            <a:ext cx="11326967"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Disability Further Analysis</a:t>
            </a:r>
            <a:endParaRPr lang="en-GB" sz="1400">
              <a:cs typeface="Arial"/>
            </a:endParaRPr>
          </a:p>
        </p:txBody>
      </p:sp>
      <p:sp>
        <p:nvSpPr>
          <p:cNvPr id="7" name="TextBox 6">
            <a:extLst>
              <a:ext uri="{FF2B5EF4-FFF2-40B4-BE49-F238E27FC236}">
                <a16:creationId xmlns:a16="http://schemas.microsoft.com/office/drawing/2014/main" id="{98A83BBF-A64E-33A0-B49B-97103D144856}"/>
              </a:ext>
            </a:extLst>
          </p:cNvPr>
          <p:cNvSpPr txBox="1"/>
          <p:nvPr/>
        </p:nvSpPr>
        <p:spPr>
          <a:xfrm>
            <a:off x="3995144" y="5196897"/>
            <a:ext cx="4386834" cy="200055"/>
          </a:xfrm>
          <a:prstGeom prst="rect">
            <a:avLst/>
          </a:prstGeom>
          <a:noFill/>
        </p:spPr>
        <p:txBody>
          <a:bodyPr wrap="square">
            <a:spAutoFit/>
          </a:bodyPr>
          <a:lstStyle/>
          <a:p>
            <a:pPr algn="ctr"/>
            <a:r>
              <a:rPr lang="en-GB" sz="700" dirty="0"/>
              <a:t>(Band A = lowest pay quartile; Band D = highest pay quartile)</a:t>
            </a:r>
          </a:p>
        </p:txBody>
      </p:sp>
      <p:pic>
        <p:nvPicPr>
          <p:cNvPr id="5" name="Picture 4">
            <a:extLst>
              <a:ext uri="{FF2B5EF4-FFF2-40B4-BE49-F238E27FC236}">
                <a16:creationId xmlns:a16="http://schemas.microsoft.com/office/drawing/2014/main" id="{8B6A667A-698B-56C0-DDC1-4D8C2AA934AA}"/>
              </a:ext>
            </a:extLst>
          </p:cNvPr>
          <p:cNvPicPr>
            <a:picLocks noChangeAspect="1"/>
          </p:cNvPicPr>
          <p:nvPr/>
        </p:nvPicPr>
        <p:blipFill>
          <a:blip r:embed="rId3"/>
          <a:stretch>
            <a:fillRect/>
          </a:stretch>
        </p:blipFill>
        <p:spPr>
          <a:xfrm>
            <a:off x="2287871" y="1742130"/>
            <a:ext cx="7616257" cy="3429681"/>
          </a:xfrm>
          <a:prstGeom prst="rect">
            <a:avLst/>
          </a:prstGeom>
        </p:spPr>
      </p:pic>
    </p:spTree>
    <p:extLst>
      <p:ext uri="{BB962C8B-B14F-4D97-AF65-F5344CB8AC3E}">
        <p14:creationId xmlns:p14="http://schemas.microsoft.com/office/powerpoint/2010/main" val="1767197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294DC-B18B-22B8-5813-280C49DAF66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ABA12B-C432-92B3-A95E-FBDEE842C709}"/>
              </a:ext>
            </a:extLst>
          </p:cNvPr>
          <p:cNvSpPr>
            <a:spLocks noGrp="1"/>
          </p:cNvSpPr>
          <p:nvPr>
            <p:ph type="sldNum" sz="quarter" idx="11"/>
          </p:nvPr>
        </p:nvSpPr>
        <p:spPr/>
        <p:txBody>
          <a:bodyPr/>
          <a:lstStyle/>
          <a:p>
            <a:fld id="{8811FCA1-5D36-47A4-BA30-E45609486B7A}" type="slidenum">
              <a:rPr lang="en-GB" smtClean="0"/>
              <a:pPr/>
              <a:t>12</a:t>
            </a:fld>
            <a:endParaRPr lang="en-GB"/>
          </a:p>
        </p:txBody>
      </p:sp>
      <p:sp>
        <p:nvSpPr>
          <p:cNvPr id="12" name="Title 1">
            <a:extLst>
              <a:ext uri="{FF2B5EF4-FFF2-40B4-BE49-F238E27FC236}">
                <a16:creationId xmlns:a16="http://schemas.microsoft.com/office/drawing/2014/main" id="{4F1F3485-DE20-30CE-178E-1C6170326321}"/>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AGE Pay Gap</a:t>
            </a:r>
          </a:p>
        </p:txBody>
      </p:sp>
      <p:sp>
        <p:nvSpPr>
          <p:cNvPr id="14" name="Content Placeholder 6">
            <a:extLst>
              <a:ext uri="{FF2B5EF4-FFF2-40B4-BE49-F238E27FC236}">
                <a16:creationId xmlns:a16="http://schemas.microsoft.com/office/drawing/2014/main" id="{8025AB6F-7442-353C-8029-068C908EDA36}"/>
              </a:ext>
            </a:extLst>
          </p:cNvPr>
          <p:cNvSpPr>
            <a:spLocks noGrp="1"/>
          </p:cNvSpPr>
          <p:nvPr>
            <p:ph idx="1"/>
          </p:nvPr>
        </p:nvSpPr>
        <p:spPr>
          <a:xfrm>
            <a:off x="428191" y="1750355"/>
            <a:ext cx="11326968" cy="404544"/>
          </a:xfrm>
        </p:spPr>
        <p:txBody>
          <a:bodyPr vert="horz" lIns="0" tIns="0" rIns="0" bIns="0" rtlCol="0" anchor="t">
            <a:noAutofit/>
          </a:bodyPr>
          <a:lstStyle/>
          <a:p>
            <a:pPr marL="0" indent="0" algn="ctr">
              <a:lnSpc>
                <a:spcPct val="110000"/>
              </a:lnSpc>
              <a:spcAft>
                <a:spcPts val="1000"/>
              </a:spcAft>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Age </a:t>
            </a: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Median and Mean earnings</a:t>
            </a:r>
            <a:endParaRPr lang="en-GB" sz="1400">
              <a:cs typeface="Arial"/>
            </a:endParaRPr>
          </a:p>
          <a:p>
            <a:pPr marL="0" indent="0">
              <a:buNone/>
            </a:pPr>
            <a:endParaRPr lang="en-GB" sz="1400">
              <a:cs typeface="Arial"/>
            </a:endParaRPr>
          </a:p>
          <a:p>
            <a:pPr marL="0" indent="0">
              <a:buNone/>
            </a:pPr>
            <a:endParaRPr lang="en-GB" sz="1400">
              <a:cs typeface="Arial"/>
            </a:endParaRPr>
          </a:p>
        </p:txBody>
      </p:sp>
      <p:sp>
        <p:nvSpPr>
          <p:cNvPr id="15" name="Content Placeholder 6">
            <a:extLst>
              <a:ext uri="{FF2B5EF4-FFF2-40B4-BE49-F238E27FC236}">
                <a16:creationId xmlns:a16="http://schemas.microsoft.com/office/drawing/2014/main" id="{8E3BE857-62DE-F866-F1B7-8331F061D083}"/>
              </a:ext>
            </a:extLst>
          </p:cNvPr>
          <p:cNvSpPr txBox="1">
            <a:spLocks/>
          </p:cNvSpPr>
          <p:nvPr/>
        </p:nvSpPr>
        <p:spPr>
          <a:xfrm>
            <a:off x="285135" y="803606"/>
            <a:ext cx="11597118" cy="72562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Arial" panose="020B0604020202020204" pitchFamily="34" charset="0"/>
              <a:buChar char="•"/>
            </a:pPr>
            <a:r>
              <a:rPr lang="en-GB" sz="1400" dirty="0">
                <a:effectLst/>
                <a:latin typeface="Arial"/>
                <a:ea typeface="Times New Roman" panose="02020603050405020304" pitchFamily="18" charset="0"/>
                <a:cs typeface="Arial"/>
              </a:rPr>
              <a:t>The population </a:t>
            </a:r>
            <a:r>
              <a:rPr lang="en-GB" sz="1400" dirty="0">
                <a:latin typeface="Arial"/>
                <a:ea typeface="Times New Roman" panose="02020603050405020304" pitchFamily="18" charset="0"/>
                <a:cs typeface="Arial"/>
              </a:rPr>
              <a:t>of our workforce </a:t>
            </a:r>
            <a:r>
              <a:rPr lang="en-GB" sz="1400" dirty="0">
                <a:effectLst/>
                <a:latin typeface="Arial"/>
                <a:ea typeface="Times New Roman" panose="02020603050405020304" pitchFamily="18" charset="0"/>
                <a:cs typeface="Arial"/>
              </a:rPr>
              <a:t>is almost equal, with 47.12% aged 40 and Under and 52.88% Over 40 (a reversal from 48% in </a:t>
            </a:r>
            <a:r>
              <a:rPr lang="en-GB" sz="1400" dirty="0">
                <a:latin typeface="Arial"/>
                <a:ea typeface="Times New Roman" panose="02020603050405020304" pitchFamily="18" charset="0"/>
                <a:cs typeface="Arial"/>
              </a:rPr>
              <a:t>April 2023</a:t>
            </a:r>
            <a:r>
              <a:rPr lang="en-GB" sz="1400" dirty="0">
                <a:effectLst/>
                <a:latin typeface="Arial"/>
                <a:ea typeface="Times New Roman" panose="02020603050405020304" pitchFamily="18" charset="0"/>
                <a:cs typeface="Arial"/>
              </a:rPr>
              <a:t>). </a:t>
            </a:r>
          </a:p>
          <a:p>
            <a:pPr>
              <a:lnSpc>
                <a:spcPct val="110000"/>
              </a:lnSpc>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Th</a:t>
            </a:r>
            <a:r>
              <a:rPr lang="en-GB" sz="1400" dirty="0">
                <a:latin typeface="Arial" panose="020B0604020202020204" pitchFamily="34" charset="0"/>
                <a:ea typeface="Times New Roman" panose="02020603050405020304" pitchFamily="18" charset="0"/>
                <a:cs typeface="Arial" panose="020B0604020202020204" pitchFamily="34" charset="0"/>
              </a:rPr>
              <a:t>is measure</a:t>
            </a:r>
            <a:r>
              <a:rPr lang="en-GB" sz="1400" dirty="0">
                <a:effectLst/>
                <a:latin typeface="Arial" panose="020B0604020202020204" pitchFamily="34" charset="0"/>
                <a:ea typeface="Times New Roman" panose="02020603050405020304" pitchFamily="18" charset="0"/>
                <a:cs typeface="Arial" panose="020B0604020202020204" pitchFamily="34" charset="0"/>
              </a:rPr>
              <a:t> looks at the Pay Gap of those 40 and Under compared to those Over 40. </a:t>
            </a:r>
            <a:endParaRPr lang="en-GB" sz="1400" i="1" dirty="0">
              <a:cs typeface="Arial"/>
            </a:endParaRPr>
          </a:p>
        </p:txBody>
      </p:sp>
      <p:sp>
        <p:nvSpPr>
          <p:cNvPr id="17" name="TextBox 16">
            <a:extLst>
              <a:ext uri="{FF2B5EF4-FFF2-40B4-BE49-F238E27FC236}">
                <a16:creationId xmlns:a16="http://schemas.microsoft.com/office/drawing/2014/main" id="{A94906C2-C197-1C49-E7D2-554C8DDDAF77}"/>
              </a:ext>
            </a:extLst>
          </p:cNvPr>
          <p:cNvSpPr txBox="1"/>
          <p:nvPr/>
        </p:nvSpPr>
        <p:spPr>
          <a:xfrm>
            <a:off x="269172" y="2154899"/>
            <a:ext cx="11613081" cy="64633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200" dirty="0"/>
              <a:t>In the chart below a negative figure shows </a:t>
            </a:r>
            <a:r>
              <a:rPr lang="en-GB" sz="1200" i="1" dirty="0"/>
              <a:t>an inverse pay gap</a:t>
            </a:r>
            <a:r>
              <a:rPr lang="en-GB" sz="1200" dirty="0"/>
              <a:t>, which means it favours those 40 and Under, as they earn more than those Over 40.</a:t>
            </a:r>
          </a:p>
          <a:p>
            <a:pPr marL="285750" indent="-285750">
              <a:buFont typeface="Arial" panose="020B0604020202020204" pitchFamily="34" charset="0"/>
              <a:buChar char="•"/>
            </a:pPr>
            <a:r>
              <a:rPr lang="en-GB" sz="1200" dirty="0"/>
              <a:t>At the </a:t>
            </a:r>
            <a:r>
              <a:rPr lang="en-GB" sz="1200" b="1" dirty="0"/>
              <a:t>Median, those 40 and Under earn 0.5% less than those Over 40 </a:t>
            </a:r>
            <a:r>
              <a:rPr lang="en-GB" sz="1200" dirty="0"/>
              <a:t>(down from 5.8% more in April 2024). </a:t>
            </a:r>
            <a:r>
              <a:rPr lang="en-GB" sz="1200" b="1" dirty="0"/>
              <a:t>This shows a narrowing of the pay gap</a:t>
            </a:r>
            <a:r>
              <a:rPr lang="en-GB" sz="1200" dirty="0"/>
              <a:t>.</a:t>
            </a:r>
          </a:p>
          <a:p>
            <a:pPr marL="285750" indent="-285750">
              <a:buFont typeface="Arial" panose="020B0604020202020204" pitchFamily="34" charset="0"/>
              <a:buChar char="•"/>
            </a:pPr>
            <a:r>
              <a:rPr lang="en-GB" sz="1200" dirty="0"/>
              <a:t>At the </a:t>
            </a:r>
            <a:r>
              <a:rPr lang="en-GB" sz="1200" b="1" dirty="0"/>
              <a:t>Mean, those 40 and Under earn 4.2% less than those Over 40 </a:t>
            </a:r>
            <a:r>
              <a:rPr lang="en-GB" sz="1200" dirty="0"/>
              <a:t>(a change from earning 0.2% more in April 2024). </a:t>
            </a:r>
            <a:endParaRPr lang="en-GB" sz="1200" dirty="0">
              <a:cs typeface="Arial"/>
            </a:endParaRPr>
          </a:p>
        </p:txBody>
      </p:sp>
      <p:pic>
        <p:nvPicPr>
          <p:cNvPr id="2" name="Picture 1">
            <a:extLst>
              <a:ext uri="{FF2B5EF4-FFF2-40B4-BE49-F238E27FC236}">
                <a16:creationId xmlns:a16="http://schemas.microsoft.com/office/drawing/2014/main" id="{D5AA10F3-D84D-B7A7-6B63-9C3969236923}"/>
              </a:ext>
            </a:extLst>
          </p:cNvPr>
          <p:cNvPicPr>
            <a:picLocks noChangeAspect="1"/>
          </p:cNvPicPr>
          <p:nvPr/>
        </p:nvPicPr>
        <p:blipFill>
          <a:blip r:embed="rId3"/>
          <a:stretch>
            <a:fillRect/>
          </a:stretch>
        </p:blipFill>
        <p:spPr>
          <a:xfrm>
            <a:off x="2778212" y="2966885"/>
            <a:ext cx="6626926" cy="3755461"/>
          </a:xfrm>
          <a:prstGeom prst="rect">
            <a:avLst/>
          </a:prstGeom>
        </p:spPr>
      </p:pic>
    </p:spTree>
    <p:extLst>
      <p:ext uri="{BB962C8B-B14F-4D97-AF65-F5344CB8AC3E}">
        <p14:creationId xmlns:p14="http://schemas.microsoft.com/office/powerpoint/2010/main" val="70465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084C0-214F-E74B-DA5A-B40778A6010B}"/>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106FC99-6979-757A-B3EC-0930EE46E83E}"/>
              </a:ext>
            </a:extLst>
          </p:cNvPr>
          <p:cNvSpPr/>
          <p:nvPr/>
        </p:nvSpPr>
        <p:spPr>
          <a:xfrm>
            <a:off x="275501" y="6060361"/>
            <a:ext cx="11328239" cy="661114"/>
          </a:xfrm>
          <a:prstGeom prst="roundRect">
            <a:avLst/>
          </a:prstGeom>
          <a:solidFill>
            <a:srgbClr val="FFFCF3"/>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0161A487-E5E5-6842-31E0-A9F066589D68}"/>
              </a:ext>
            </a:extLst>
          </p:cNvPr>
          <p:cNvSpPr>
            <a:spLocks noGrp="1"/>
          </p:cNvSpPr>
          <p:nvPr>
            <p:ph type="sldNum" sz="quarter" idx="11"/>
          </p:nvPr>
        </p:nvSpPr>
        <p:spPr/>
        <p:txBody>
          <a:bodyPr/>
          <a:lstStyle/>
          <a:p>
            <a:fld id="{8811FCA1-5D36-47A4-BA30-E45609486B7A}" type="slidenum">
              <a:rPr lang="en-GB" smtClean="0"/>
              <a:pPr/>
              <a:t>13</a:t>
            </a:fld>
            <a:endParaRPr lang="en-GB"/>
          </a:p>
        </p:txBody>
      </p:sp>
      <p:sp>
        <p:nvSpPr>
          <p:cNvPr id="12" name="Title 1">
            <a:extLst>
              <a:ext uri="{FF2B5EF4-FFF2-40B4-BE49-F238E27FC236}">
                <a16:creationId xmlns:a16="http://schemas.microsoft.com/office/drawing/2014/main" id="{015AB7DE-E8BE-6634-5520-8C38CA43E3C6}"/>
              </a:ext>
            </a:extLst>
          </p:cNvPr>
          <p:cNvSpPr txBox="1">
            <a:spLocks/>
          </p:cNvSpPr>
          <p:nvPr/>
        </p:nvSpPr>
        <p:spPr>
          <a:xfrm>
            <a:off x="285135" y="245080"/>
            <a:ext cx="11439832" cy="404544"/>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AGE Pay Gap</a:t>
            </a:r>
          </a:p>
        </p:txBody>
      </p:sp>
      <p:sp>
        <p:nvSpPr>
          <p:cNvPr id="14" name="Content Placeholder 6">
            <a:extLst>
              <a:ext uri="{FF2B5EF4-FFF2-40B4-BE49-F238E27FC236}">
                <a16:creationId xmlns:a16="http://schemas.microsoft.com/office/drawing/2014/main" id="{D431059A-0E5C-D3EC-1CB3-E200FB6B89C0}"/>
              </a:ext>
            </a:extLst>
          </p:cNvPr>
          <p:cNvSpPr>
            <a:spLocks noGrp="1"/>
          </p:cNvSpPr>
          <p:nvPr>
            <p:ph idx="1"/>
          </p:nvPr>
        </p:nvSpPr>
        <p:spPr>
          <a:xfrm>
            <a:off x="360487" y="711214"/>
            <a:ext cx="5199066" cy="404544"/>
          </a:xfrm>
        </p:spPr>
        <p:txBody>
          <a:bodyPr vert="horz" lIns="0" tIns="0" rIns="0" bIns="0" rtlCol="0" anchor="t">
            <a:noAutofit/>
          </a:bodyPr>
          <a:lstStyle/>
          <a:p>
            <a:pPr marL="0" indent="0" algn="ctr">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Age Pay Quartiles</a:t>
            </a:r>
            <a:endParaRPr lang="en-GB" sz="1400">
              <a:cs typeface="Arial"/>
            </a:endParaRPr>
          </a:p>
        </p:txBody>
      </p:sp>
      <p:sp>
        <p:nvSpPr>
          <p:cNvPr id="3" name="TextBox 2">
            <a:extLst>
              <a:ext uri="{FF2B5EF4-FFF2-40B4-BE49-F238E27FC236}">
                <a16:creationId xmlns:a16="http://schemas.microsoft.com/office/drawing/2014/main" id="{F990BC78-8A96-68F7-4C61-5D8EDCD581DB}"/>
              </a:ext>
            </a:extLst>
          </p:cNvPr>
          <p:cNvSpPr txBox="1"/>
          <p:nvPr/>
        </p:nvSpPr>
        <p:spPr>
          <a:xfrm>
            <a:off x="275501" y="1037712"/>
            <a:ext cx="5274417" cy="1092607"/>
          </a:xfrm>
          <a:prstGeom prst="rect">
            <a:avLst/>
          </a:prstGeom>
          <a:noFill/>
        </p:spPr>
        <p:txBody>
          <a:bodyPr wrap="square">
            <a:spAutoFit/>
          </a:bodyPr>
          <a:lstStyle/>
          <a:p>
            <a:pPr marL="285750" indent="-285750">
              <a:buFont typeface="Arial" panose="020B0604020202020204" pitchFamily="34" charset="0"/>
              <a:buChar char="•"/>
            </a:pPr>
            <a:r>
              <a:rPr lang="en-GB" sz="1300" dirty="0"/>
              <a:t>With an almost equal age split, this data shows that </a:t>
            </a:r>
            <a:r>
              <a:rPr lang="en-GB" sz="1300" b="1" dirty="0"/>
              <a:t>Over 40s represent the largest proportion of both the highest (Band D) and lowest earners (band A)</a:t>
            </a:r>
            <a:r>
              <a:rPr lang="en-GB" sz="1300" dirty="0"/>
              <a:t>. There’s </a:t>
            </a:r>
            <a:r>
              <a:rPr lang="en-GB" sz="1300" b="1" dirty="0"/>
              <a:t>a much higher proportion of 40 and Under in the middle pay bands (Bands B and C)</a:t>
            </a:r>
            <a:r>
              <a:rPr lang="en-GB" sz="1300" dirty="0"/>
              <a:t>.</a:t>
            </a:r>
          </a:p>
        </p:txBody>
      </p:sp>
      <p:sp>
        <p:nvSpPr>
          <p:cNvPr id="13" name="TextBox 12">
            <a:extLst>
              <a:ext uri="{FF2B5EF4-FFF2-40B4-BE49-F238E27FC236}">
                <a16:creationId xmlns:a16="http://schemas.microsoft.com/office/drawing/2014/main" id="{AB2A7620-0D3B-5349-EFE4-CE2FBB211DFF}"/>
              </a:ext>
            </a:extLst>
          </p:cNvPr>
          <p:cNvSpPr txBox="1"/>
          <p:nvPr/>
        </p:nvSpPr>
        <p:spPr>
          <a:xfrm>
            <a:off x="331298" y="6375404"/>
            <a:ext cx="11328239" cy="307777"/>
          </a:xfrm>
          <a:prstGeom prst="rect">
            <a:avLst/>
          </a:prstGeom>
          <a:noFill/>
        </p:spPr>
        <p:txBody>
          <a:bodyPr wrap="square">
            <a:spAutoFit/>
          </a:bodyPr>
          <a:lstStyle/>
          <a:p>
            <a:pPr marL="285750" indent="-285750">
              <a:buFont typeface="Arial" panose="020B0604020202020204" pitchFamily="34" charset="0"/>
              <a:buChar char="•"/>
            </a:pPr>
            <a:r>
              <a:rPr lang="en-GB" sz="1400" dirty="0"/>
              <a:t>39.28% of those who took on new positions, redeployments or who had changes to pay in the year are Over 40, with 60.72% Under 40.</a:t>
            </a:r>
          </a:p>
        </p:txBody>
      </p:sp>
      <p:sp>
        <p:nvSpPr>
          <p:cNvPr id="6" name="Content Placeholder 6">
            <a:extLst>
              <a:ext uri="{FF2B5EF4-FFF2-40B4-BE49-F238E27FC236}">
                <a16:creationId xmlns:a16="http://schemas.microsoft.com/office/drawing/2014/main" id="{16E11985-E80D-163B-5ED3-2DBFC286D88A}"/>
              </a:ext>
            </a:extLst>
          </p:cNvPr>
          <p:cNvSpPr txBox="1">
            <a:spLocks/>
          </p:cNvSpPr>
          <p:nvPr/>
        </p:nvSpPr>
        <p:spPr>
          <a:xfrm>
            <a:off x="285135" y="6115224"/>
            <a:ext cx="11439832"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Age Further Analysis</a:t>
            </a:r>
            <a:endParaRPr lang="en-GB" sz="1400">
              <a:cs typeface="Arial"/>
            </a:endParaRPr>
          </a:p>
        </p:txBody>
      </p:sp>
      <p:sp>
        <p:nvSpPr>
          <p:cNvPr id="7" name="TextBox 6">
            <a:extLst>
              <a:ext uri="{FF2B5EF4-FFF2-40B4-BE49-F238E27FC236}">
                <a16:creationId xmlns:a16="http://schemas.microsoft.com/office/drawing/2014/main" id="{8C8F2E78-01E7-7701-FB56-18453839041E}"/>
              </a:ext>
            </a:extLst>
          </p:cNvPr>
          <p:cNvSpPr txBox="1"/>
          <p:nvPr/>
        </p:nvSpPr>
        <p:spPr>
          <a:xfrm>
            <a:off x="724685" y="5522853"/>
            <a:ext cx="4386834" cy="200055"/>
          </a:xfrm>
          <a:prstGeom prst="rect">
            <a:avLst/>
          </a:prstGeom>
          <a:noFill/>
        </p:spPr>
        <p:txBody>
          <a:bodyPr wrap="square">
            <a:spAutoFit/>
          </a:bodyPr>
          <a:lstStyle/>
          <a:p>
            <a:pPr algn="ctr"/>
            <a:r>
              <a:rPr lang="en-GB" sz="700"/>
              <a:t>(Band A = lowest pay quartile; Band D = highest pay quartile)</a:t>
            </a:r>
          </a:p>
        </p:txBody>
      </p:sp>
      <p:sp>
        <p:nvSpPr>
          <p:cNvPr id="8" name="Content Placeholder 6">
            <a:extLst>
              <a:ext uri="{FF2B5EF4-FFF2-40B4-BE49-F238E27FC236}">
                <a16:creationId xmlns:a16="http://schemas.microsoft.com/office/drawing/2014/main" id="{83635261-87CE-BF4B-2D79-A2A0ABCDC453}"/>
              </a:ext>
            </a:extLst>
          </p:cNvPr>
          <p:cNvSpPr txBox="1">
            <a:spLocks/>
          </p:cNvSpPr>
          <p:nvPr/>
        </p:nvSpPr>
        <p:spPr>
          <a:xfrm>
            <a:off x="6707801" y="711214"/>
            <a:ext cx="5199066"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Age and Gender Pay Quartiles</a:t>
            </a:r>
            <a:endParaRPr lang="en-GB" sz="1400">
              <a:cs typeface="Arial"/>
            </a:endParaRPr>
          </a:p>
        </p:txBody>
      </p:sp>
      <p:sp>
        <p:nvSpPr>
          <p:cNvPr id="9" name="TextBox 8">
            <a:extLst>
              <a:ext uri="{FF2B5EF4-FFF2-40B4-BE49-F238E27FC236}">
                <a16:creationId xmlns:a16="http://schemas.microsoft.com/office/drawing/2014/main" id="{A14639F6-1AFC-58C2-69ED-B5855C253095}"/>
              </a:ext>
            </a:extLst>
          </p:cNvPr>
          <p:cNvSpPr txBox="1"/>
          <p:nvPr/>
        </p:nvSpPr>
        <p:spPr>
          <a:xfrm>
            <a:off x="6259247" y="995923"/>
            <a:ext cx="5647619" cy="1692771"/>
          </a:xfrm>
          <a:prstGeom prst="rect">
            <a:avLst/>
          </a:prstGeom>
          <a:noFill/>
        </p:spPr>
        <p:txBody>
          <a:bodyPr wrap="square">
            <a:spAutoFit/>
          </a:bodyPr>
          <a:lstStyle/>
          <a:p>
            <a:pPr marL="285750" indent="-285750">
              <a:buFont typeface="Arial" panose="020B0604020202020204" pitchFamily="34" charset="0"/>
              <a:buChar char="•"/>
            </a:pPr>
            <a:r>
              <a:rPr lang="en-GB" sz="1300" dirty="0"/>
              <a:t>We see a slight divergence when comparing Age to Gender. 54% of Females are Over 40, but 47.76 of Males are Over 40.</a:t>
            </a:r>
          </a:p>
          <a:p>
            <a:pPr marL="285750" indent="-285750">
              <a:buFont typeface="Arial" panose="020B0604020202020204" pitchFamily="34" charset="0"/>
              <a:buChar char="•"/>
            </a:pPr>
            <a:r>
              <a:rPr lang="en-GB" sz="1300" b="1" dirty="0"/>
              <a:t>The highest proportion of Females Over 40 are in higher paid </a:t>
            </a:r>
            <a:r>
              <a:rPr lang="en-GB" sz="1300" dirty="0"/>
              <a:t>(50.5% of Band D) </a:t>
            </a:r>
            <a:r>
              <a:rPr lang="en-GB" sz="1300" b="1" dirty="0"/>
              <a:t>and lower paid positions </a:t>
            </a:r>
            <a:r>
              <a:rPr lang="en-GB" sz="1300" dirty="0"/>
              <a:t>(49% of Band A). </a:t>
            </a:r>
          </a:p>
          <a:p>
            <a:pPr marL="285750" indent="-285750">
              <a:buFont typeface="Arial" panose="020B0604020202020204" pitchFamily="34" charset="0"/>
              <a:buChar char="•"/>
            </a:pPr>
            <a:r>
              <a:rPr lang="en-GB" sz="1300" b="1" dirty="0"/>
              <a:t>Males Over 40 </a:t>
            </a:r>
            <a:r>
              <a:rPr lang="en-GB" sz="1300" dirty="0"/>
              <a:t>have their highest representation in higher paid positions (13.7% of Band D). The largest proportion of males 40 and Under are in lower paid positions (10.4% in Band A), but there’s a reasonably even split across all bands.</a:t>
            </a:r>
          </a:p>
        </p:txBody>
      </p:sp>
      <p:sp>
        <p:nvSpPr>
          <p:cNvPr id="11" name="TextBox 10">
            <a:extLst>
              <a:ext uri="{FF2B5EF4-FFF2-40B4-BE49-F238E27FC236}">
                <a16:creationId xmlns:a16="http://schemas.microsoft.com/office/drawing/2014/main" id="{6CBCA989-B6B8-19E0-6479-3C1150672093}"/>
              </a:ext>
            </a:extLst>
          </p:cNvPr>
          <p:cNvSpPr txBox="1"/>
          <p:nvPr/>
        </p:nvSpPr>
        <p:spPr>
          <a:xfrm>
            <a:off x="7080481" y="5522853"/>
            <a:ext cx="4386834" cy="200055"/>
          </a:xfrm>
          <a:prstGeom prst="rect">
            <a:avLst/>
          </a:prstGeom>
          <a:noFill/>
        </p:spPr>
        <p:txBody>
          <a:bodyPr wrap="square">
            <a:spAutoFit/>
          </a:bodyPr>
          <a:lstStyle/>
          <a:p>
            <a:pPr algn="ctr"/>
            <a:r>
              <a:rPr lang="en-GB" sz="700" dirty="0"/>
              <a:t>(Band A = lowest pay quartile; Band D = highest pay quartile)</a:t>
            </a:r>
          </a:p>
        </p:txBody>
      </p:sp>
      <p:pic>
        <p:nvPicPr>
          <p:cNvPr id="15" name="Picture 14">
            <a:extLst>
              <a:ext uri="{FF2B5EF4-FFF2-40B4-BE49-F238E27FC236}">
                <a16:creationId xmlns:a16="http://schemas.microsoft.com/office/drawing/2014/main" id="{7BE825F1-2B03-7483-1025-30A9AC65B349}"/>
              </a:ext>
            </a:extLst>
          </p:cNvPr>
          <p:cNvPicPr>
            <a:picLocks noChangeAspect="1"/>
          </p:cNvPicPr>
          <p:nvPr/>
        </p:nvPicPr>
        <p:blipFill>
          <a:blip r:embed="rId3"/>
          <a:stretch>
            <a:fillRect/>
          </a:stretch>
        </p:blipFill>
        <p:spPr>
          <a:xfrm>
            <a:off x="159803" y="2654800"/>
            <a:ext cx="5845248" cy="2722896"/>
          </a:xfrm>
          <a:prstGeom prst="rect">
            <a:avLst/>
          </a:prstGeom>
        </p:spPr>
      </p:pic>
      <p:pic>
        <p:nvPicPr>
          <p:cNvPr id="16" name="Picture 15">
            <a:extLst>
              <a:ext uri="{FF2B5EF4-FFF2-40B4-BE49-F238E27FC236}">
                <a16:creationId xmlns:a16="http://schemas.microsoft.com/office/drawing/2014/main" id="{6F314630-C377-AB0D-D42C-348804971175}"/>
              </a:ext>
            </a:extLst>
          </p:cNvPr>
          <p:cNvPicPr>
            <a:picLocks noChangeAspect="1"/>
          </p:cNvPicPr>
          <p:nvPr/>
        </p:nvPicPr>
        <p:blipFill>
          <a:blip r:embed="rId4"/>
          <a:stretch>
            <a:fillRect/>
          </a:stretch>
        </p:blipFill>
        <p:spPr>
          <a:xfrm>
            <a:off x="6384577" y="2674300"/>
            <a:ext cx="5647620" cy="2722896"/>
          </a:xfrm>
          <a:prstGeom prst="rect">
            <a:avLst/>
          </a:prstGeom>
        </p:spPr>
      </p:pic>
    </p:spTree>
    <p:extLst>
      <p:ext uri="{BB962C8B-B14F-4D97-AF65-F5344CB8AC3E}">
        <p14:creationId xmlns:p14="http://schemas.microsoft.com/office/powerpoint/2010/main" val="284522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74B92-6D3E-6E89-D02B-CD48E33F011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BE4FFC-51B8-645B-6513-66C3E66CF834}"/>
              </a:ext>
            </a:extLst>
          </p:cNvPr>
          <p:cNvSpPr>
            <a:spLocks noGrp="1"/>
          </p:cNvSpPr>
          <p:nvPr>
            <p:ph type="sldNum" sz="quarter" idx="11"/>
          </p:nvPr>
        </p:nvSpPr>
        <p:spPr/>
        <p:txBody>
          <a:bodyPr/>
          <a:lstStyle/>
          <a:p>
            <a:fld id="{8811FCA1-5D36-47A4-BA30-E45609486B7A}" type="slidenum">
              <a:rPr lang="en-GB" smtClean="0"/>
              <a:pPr/>
              <a:t>14</a:t>
            </a:fld>
            <a:endParaRPr lang="en-GB"/>
          </a:p>
        </p:txBody>
      </p:sp>
      <p:sp>
        <p:nvSpPr>
          <p:cNvPr id="12" name="Title 1">
            <a:extLst>
              <a:ext uri="{FF2B5EF4-FFF2-40B4-BE49-F238E27FC236}">
                <a16:creationId xmlns:a16="http://schemas.microsoft.com/office/drawing/2014/main" id="{BDAEFF0E-CF89-D8D4-AE11-96B25EB37CE1}"/>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FAITH AND BELIEF Pay Gap</a:t>
            </a:r>
          </a:p>
        </p:txBody>
      </p:sp>
      <p:sp>
        <p:nvSpPr>
          <p:cNvPr id="14" name="Content Placeholder 6">
            <a:extLst>
              <a:ext uri="{FF2B5EF4-FFF2-40B4-BE49-F238E27FC236}">
                <a16:creationId xmlns:a16="http://schemas.microsoft.com/office/drawing/2014/main" id="{5E59F2C6-FF00-B0C3-9EDB-ABDB3C5FD3D8}"/>
              </a:ext>
            </a:extLst>
          </p:cNvPr>
          <p:cNvSpPr>
            <a:spLocks noGrp="1"/>
          </p:cNvSpPr>
          <p:nvPr>
            <p:ph idx="1"/>
          </p:nvPr>
        </p:nvSpPr>
        <p:spPr>
          <a:xfrm>
            <a:off x="432516" y="1763610"/>
            <a:ext cx="11326968" cy="404544"/>
          </a:xfrm>
        </p:spPr>
        <p:txBody>
          <a:bodyPr vert="horz" lIns="0" tIns="0" rIns="0" bIns="0" rtlCol="0" anchor="t">
            <a:noAutofit/>
          </a:bodyPr>
          <a:lstStyle/>
          <a:p>
            <a:pPr marL="0" indent="0" algn="ctr">
              <a:lnSpc>
                <a:spcPct val="110000"/>
              </a:lnSpc>
              <a:spcAft>
                <a:spcPts val="1000"/>
              </a:spcAft>
              <a:buNone/>
            </a:pPr>
            <a:r>
              <a:rPr lang="en-GB" sz="1800" b="1" dirty="0">
                <a:solidFill>
                  <a:srgbClr val="B90A7D"/>
                </a:solidFill>
                <a:latin typeface="Arial" panose="020B0604020202020204" pitchFamily="34" charset="0"/>
                <a:ea typeface="Times New Roman" panose="02020603050405020304" pitchFamily="18" charset="0"/>
                <a:cs typeface="Times New Roman" panose="02020603050405020304" pitchFamily="18" charset="0"/>
              </a:rPr>
              <a:t>Faith and Belief </a:t>
            </a:r>
            <a:r>
              <a:rPr lang="en-GB" sz="1800" b="1" dirty="0">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Median and Mean earnings</a:t>
            </a:r>
            <a:endParaRPr lang="en-GB" sz="1400" dirty="0">
              <a:cs typeface="Arial"/>
            </a:endParaRPr>
          </a:p>
          <a:p>
            <a:pPr marL="0" indent="0">
              <a:buNone/>
            </a:pPr>
            <a:endParaRPr lang="en-GB" sz="1400" dirty="0">
              <a:cs typeface="Arial"/>
            </a:endParaRPr>
          </a:p>
          <a:p>
            <a:pPr marL="0" indent="0">
              <a:buNone/>
            </a:pPr>
            <a:endParaRPr lang="en-GB" sz="1400" dirty="0">
              <a:cs typeface="Arial"/>
            </a:endParaRPr>
          </a:p>
        </p:txBody>
      </p:sp>
      <p:sp>
        <p:nvSpPr>
          <p:cNvPr id="15" name="Content Placeholder 6">
            <a:extLst>
              <a:ext uri="{FF2B5EF4-FFF2-40B4-BE49-F238E27FC236}">
                <a16:creationId xmlns:a16="http://schemas.microsoft.com/office/drawing/2014/main" id="{30AAA83D-02A8-8876-BD6E-EA55F235882C}"/>
              </a:ext>
            </a:extLst>
          </p:cNvPr>
          <p:cNvSpPr txBox="1">
            <a:spLocks/>
          </p:cNvSpPr>
          <p:nvPr/>
        </p:nvSpPr>
        <p:spPr>
          <a:xfrm>
            <a:off x="285135" y="803606"/>
            <a:ext cx="11597118" cy="725624"/>
          </a:xfrm>
          <a:prstGeom prst="rect">
            <a:avLst/>
          </a:prstGeom>
        </p:spPr>
        <p:txBody>
          <a:bodyPr vert="horz" lIns="0" tIns="0" rIns="0" bIns="0" rtlCol="0" anchor="t">
            <a:normAutofit fontScale="92500" lnSpcReduction="10000"/>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Our data shows that 43% of employees are Non-religious, 34% are Christian</a:t>
            </a:r>
            <a:r>
              <a:rPr lang="en-GB" sz="1400" dirty="0">
                <a:latin typeface="Arial" panose="020B0604020202020204" pitchFamily="34" charset="0"/>
                <a:ea typeface="Times New Roman" panose="02020603050405020304" pitchFamily="18" charset="0"/>
                <a:cs typeface="Arial" panose="020B0604020202020204" pitchFamily="34" charset="0"/>
              </a:rPr>
              <a:t>, 15% Preferred Not to Say and 7% follow a Non-Christian Faith/Belief.</a:t>
            </a:r>
            <a:r>
              <a:rPr lang="en-GB" sz="14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0000"/>
              </a:lnSpc>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This measure looks at the Pay Gap between those who declare they’re Non-Christian or Non-Religious compared to those who declare a Christian religion. We use this comparison because it aligns with Census 2021 data which identified Christian as the majority religion in England and Wales. </a:t>
            </a:r>
            <a:endParaRPr lang="en-GB" sz="1400" i="1" dirty="0">
              <a:cs typeface="Arial"/>
            </a:endParaRPr>
          </a:p>
        </p:txBody>
      </p:sp>
      <p:sp>
        <p:nvSpPr>
          <p:cNvPr id="17" name="TextBox 16">
            <a:extLst>
              <a:ext uri="{FF2B5EF4-FFF2-40B4-BE49-F238E27FC236}">
                <a16:creationId xmlns:a16="http://schemas.microsoft.com/office/drawing/2014/main" id="{7F9571E1-F932-5027-B235-73A7285E3C53}"/>
              </a:ext>
            </a:extLst>
          </p:cNvPr>
          <p:cNvSpPr txBox="1"/>
          <p:nvPr/>
        </p:nvSpPr>
        <p:spPr>
          <a:xfrm>
            <a:off x="269172" y="2113723"/>
            <a:ext cx="11613081" cy="1092607"/>
          </a:xfrm>
          <a:prstGeom prst="rect">
            <a:avLst/>
          </a:prstGeom>
          <a:noFill/>
        </p:spPr>
        <p:txBody>
          <a:bodyPr wrap="square">
            <a:spAutoFit/>
          </a:bodyPr>
          <a:lstStyle/>
          <a:p>
            <a:pPr marL="285750" indent="-285750">
              <a:buFont typeface="Arial" panose="020B0604020202020204" pitchFamily="34" charset="0"/>
              <a:buChar char="•"/>
            </a:pPr>
            <a:r>
              <a:rPr lang="en-GB" sz="1300" dirty="0"/>
              <a:t>In the chart below a negative figure shows </a:t>
            </a:r>
            <a:r>
              <a:rPr lang="en-GB" sz="1300" i="1" dirty="0"/>
              <a:t>an inverse pay gap</a:t>
            </a:r>
            <a:r>
              <a:rPr lang="en-GB" sz="1300" dirty="0"/>
              <a:t>, which means it favours Non-religious or Non-Christian, as they earn more than Christians.</a:t>
            </a:r>
          </a:p>
          <a:p>
            <a:pPr marL="285750" indent="-285750">
              <a:buFont typeface="Arial" panose="020B0604020202020204" pitchFamily="34" charset="0"/>
              <a:buChar char="•"/>
            </a:pPr>
            <a:r>
              <a:rPr lang="en-GB" sz="1300" dirty="0"/>
              <a:t>The </a:t>
            </a:r>
            <a:r>
              <a:rPr lang="en-GB" sz="1300" b="1" dirty="0"/>
              <a:t>Median shows a change for Non-religious and Non-Christians, both now earning 0.20% less than Christians</a:t>
            </a:r>
            <a:r>
              <a:rPr lang="en-GB" sz="1300" dirty="0"/>
              <a:t>. </a:t>
            </a:r>
            <a:r>
              <a:rPr lang="en-GB" sz="1300" b="1" dirty="0"/>
              <a:t>This shows a narrowing of the pay gap</a:t>
            </a:r>
            <a:r>
              <a:rPr lang="en-GB" sz="1300" dirty="0"/>
              <a:t>.</a:t>
            </a:r>
          </a:p>
          <a:p>
            <a:pPr marL="285750" indent="-285750">
              <a:buFont typeface="Arial" panose="020B0604020202020204" pitchFamily="34" charset="0"/>
              <a:buChar char="•"/>
            </a:pPr>
            <a:r>
              <a:rPr lang="en-GB" sz="1300" dirty="0"/>
              <a:t>At the </a:t>
            </a:r>
            <a:r>
              <a:rPr lang="en-GB" sz="1300" b="1" dirty="0"/>
              <a:t>Mean, </a:t>
            </a:r>
            <a:r>
              <a:rPr lang="en-GB" sz="1300" dirty="0"/>
              <a:t>the pay gap favours both Non-religious and Non-Christian groups, widening the gap since April 2024.</a:t>
            </a:r>
          </a:p>
        </p:txBody>
      </p:sp>
      <p:pic>
        <p:nvPicPr>
          <p:cNvPr id="5" name="Picture 4">
            <a:extLst>
              <a:ext uri="{FF2B5EF4-FFF2-40B4-BE49-F238E27FC236}">
                <a16:creationId xmlns:a16="http://schemas.microsoft.com/office/drawing/2014/main" id="{4AF86174-A636-E86F-3BB9-C8315B92B080}"/>
              </a:ext>
            </a:extLst>
          </p:cNvPr>
          <p:cNvPicPr>
            <a:picLocks noChangeAspect="1"/>
          </p:cNvPicPr>
          <p:nvPr/>
        </p:nvPicPr>
        <p:blipFill>
          <a:blip r:embed="rId3"/>
          <a:stretch>
            <a:fillRect/>
          </a:stretch>
        </p:blipFill>
        <p:spPr>
          <a:xfrm>
            <a:off x="6572492" y="3470794"/>
            <a:ext cx="5124410" cy="3096084"/>
          </a:xfrm>
          <a:prstGeom prst="rect">
            <a:avLst/>
          </a:prstGeom>
        </p:spPr>
      </p:pic>
      <p:pic>
        <p:nvPicPr>
          <p:cNvPr id="6" name="Picture 5">
            <a:extLst>
              <a:ext uri="{FF2B5EF4-FFF2-40B4-BE49-F238E27FC236}">
                <a16:creationId xmlns:a16="http://schemas.microsoft.com/office/drawing/2014/main" id="{79E454AF-DCEC-78AD-F1A3-2DD3FD1F3F5B}"/>
              </a:ext>
            </a:extLst>
          </p:cNvPr>
          <p:cNvPicPr>
            <a:picLocks noChangeAspect="1"/>
          </p:cNvPicPr>
          <p:nvPr/>
        </p:nvPicPr>
        <p:blipFill>
          <a:blip r:embed="rId4"/>
          <a:stretch>
            <a:fillRect/>
          </a:stretch>
        </p:blipFill>
        <p:spPr>
          <a:xfrm>
            <a:off x="648968" y="3470794"/>
            <a:ext cx="5124410" cy="3068118"/>
          </a:xfrm>
          <a:prstGeom prst="rect">
            <a:avLst/>
          </a:prstGeom>
        </p:spPr>
      </p:pic>
    </p:spTree>
    <p:extLst>
      <p:ext uri="{BB962C8B-B14F-4D97-AF65-F5344CB8AC3E}">
        <p14:creationId xmlns:p14="http://schemas.microsoft.com/office/powerpoint/2010/main" val="386212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70FC7-9FFC-5D31-FD73-CB3BD3F6347E}"/>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884E34E-922E-C0DC-1626-A7D75C8BF99C}"/>
              </a:ext>
            </a:extLst>
          </p:cNvPr>
          <p:cNvSpPr/>
          <p:nvPr/>
        </p:nvSpPr>
        <p:spPr>
          <a:xfrm>
            <a:off x="241303" y="5631609"/>
            <a:ext cx="11439832" cy="988648"/>
          </a:xfrm>
          <a:prstGeom prst="roundRect">
            <a:avLst/>
          </a:prstGeom>
          <a:solidFill>
            <a:srgbClr val="FFFCF3"/>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10E692AA-9A70-5886-CA05-4F8F3368ADF8}"/>
              </a:ext>
            </a:extLst>
          </p:cNvPr>
          <p:cNvSpPr>
            <a:spLocks noGrp="1"/>
          </p:cNvSpPr>
          <p:nvPr>
            <p:ph type="sldNum" sz="quarter" idx="11"/>
          </p:nvPr>
        </p:nvSpPr>
        <p:spPr/>
        <p:txBody>
          <a:bodyPr/>
          <a:lstStyle/>
          <a:p>
            <a:fld id="{8811FCA1-5D36-47A4-BA30-E45609486B7A}" type="slidenum">
              <a:rPr lang="en-GB" smtClean="0"/>
              <a:pPr/>
              <a:t>15</a:t>
            </a:fld>
            <a:endParaRPr lang="en-GB"/>
          </a:p>
        </p:txBody>
      </p:sp>
      <p:sp>
        <p:nvSpPr>
          <p:cNvPr id="12" name="Title 1">
            <a:extLst>
              <a:ext uri="{FF2B5EF4-FFF2-40B4-BE49-F238E27FC236}">
                <a16:creationId xmlns:a16="http://schemas.microsoft.com/office/drawing/2014/main" id="{B280F5C7-C882-71EA-0B1F-A17840AD9A08}"/>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FAITH AND BELIEF Pay Gap</a:t>
            </a:r>
          </a:p>
        </p:txBody>
      </p:sp>
      <p:sp>
        <p:nvSpPr>
          <p:cNvPr id="14" name="Content Placeholder 6">
            <a:extLst>
              <a:ext uri="{FF2B5EF4-FFF2-40B4-BE49-F238E27FC236}">
                <a16:creationId xmlns:a16="http://schemas.microsoft.com/office/drawing/2014/main" id="{E5FB386A-AB05-6420-856A-301A1A5F6EBE}"/>
              </a:ext>
            </a:extLst>
          </p:cNvPr>
          <p:cNvSpPr>
            <a:spLocks noGrp="1"/>
          </p:cNvSpPr>
          <p:nvPr>
            <p:ph idx="1"/>
          </p:nvPr>
        </p:nvSpPr>
        <p:spPr>
          <a:xfrm>
            <a:off x="360486" y="809087"/>
            <a:ext cx="11326967" cy="404544"/>
          </a:xfrm>
        </p:spPr>
        <p:txBody>
          <a:bodyPr vert="horz" lIns="0" tIns="0" rIns="0" bIns="0" rtlCol="0" anchor="t">
            <a:noAutofit/>
          </a:bodyPr>
          <a:lstStyle/>
          <a:p>
            <a:pPr marL="0" indent="0">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Faith and Belief Pay Quartiles</a:t>
            </a:r>
            <a:endParaRPr lang="en-GB" sz="1400">
              <a:cs typeface="Arial"/>
            </a:endParaRPr>
          </a:p>
        </p:txBody>
      </p:sp>
      <p:sp>
        <p:nvSpPr>
          <p:cNvPr id="3" name="TextBox 2">
            <a:extLst>
              <a:ext uri="{FF2B5EF4-FFF2-40B4-BE49-F238E27FC236}">
                <a16:creationId xmlns:a16="http://schemas.microsoft.com/office/drawing/2014/main" id="{E47B50E9-4E99-66C9-7B1C-4147C30C7F5D}"/>
              </a:ext>
            </a:extLst>
          </p:cNvPr>
          <p:cNvSpPr txBox="1"/>
          <p:nvPr/>
        </p:nvSpPr>
        <p:spPr>
          <a:xfrm>
            <a:off x="285135" y="1093796"/>
            <a:ext cx="11396000" cy="292388"/>
          </a:xfrm>
          <a:prstGeom prst="rect">
            <a:avLst/>
          </a:prstGeom>
          <a:noFill/>
        </p:spPr>
        <p:txBody>
          <a:bodyPr wrap="square">
            <a:spAutoFit/>
          </a:bodyPr>
          <a:lstStyle/>
          <a:p>
            <a:pPr marL="285750" indent="-285750">
              <a:buFont typeface="Arial" panose="020B0604020202020204" pitchFamily="34" charset="0"/>
              <a:buChar char="•"/>
            </a:pPr>
            <a:r>
              <a:rPr lang="en-GB" sz="1300" b="1" dirty="0"/>
              <a:t>The balance of Faiths and Beliefs across pay quartiles is reasonably consistent. </a:t>
            </a:r>
            <a:endParaRPr lang="en-GB" sz="1300" dirty="0"/>
          </a:p>
        </p:txBody>
      </p:sp>
      <p:sp>
        <p:nvSpPr>
          <p:cNvPr id="13" name="TextBox 12">
            <a:extLst>
              <a:ext uri="{FF2B5EF4-FFF2-40B4-BE49-F238E27FC236}">
                <a16:creationId xmlns:a16="http://schemas.microsoft.com/office/drawing/2014/main" id="{A8EDCDE6-53DF-FD61-F4C8-0FDF4A588ED5}"/>
              </a:ext>
            </a:extLst>
          </p:cNvPr>
          <p:cNvSpPr txBox="1"/>
          <p:nvPr/>
        </p:nvSpPr>
        <p:spPr>
          <a:xfrm>
            <a:off x="510865" y="6003300"/>
            <a:ext cx="11326967" cy="523220"/>
          </a:xfrm>
          <a:prstGeom prst="rect">
            <a:avLst/>
          </a:prstGeom>
          <a:noFill/>
        </p:spPr>
        <p:txBody>
          <a:bodyPr wrap="square">
            <a:spAutoFit/>
          </a:bodyPr>
          <a:lstStyle/>
          <a:p>
            <a:pPr marL="285750" indent="-285750">
              <a:buFont typeface="Arial" panose="020B0604020202020204" pitchFamily="34" charset="0"/>
              <a:buChar char="•"/>
            </a:pPr>
            <a:r>
              <a:rPr lang="en-GB" sz="1400" dirty="0"/>
              <a:t>Of those who took on new positions, redeployments, or who had changes to pay in the year, 3.57% were Non-Christian (who make up 7% of the workforce) and 46.42% were Non-religious (who make up 43% of the workforce).</a:t>
            </a:r>
          </a:p>
        </p:txBody>
      </p:sp>
      <p:sp>
        <p:nvSpPr>
          <p:cNvPr id="6" name="Content Placeholder 6">
            <a:extLst>
              <a:ext uri="{FF2B5EF4-FFF2-40B4-BE49-F238E27FC236}">
                <a16:creationId xmlns:a16="http://schemas.microsoft.com/office/drawing/2014/main" id="{EF273F61-350C-6ED5-6125-053AF1706347}"/>
              </a:ext>
            </a:extLst>
          </p:cNvPr>
          <p:cNvSpPr txBox="1">
            <a:spLocks/>
          </p:cNvSpPr>
          <p:nvPr/>
        </p:nvSpPr>
        <p:spPr>
          <a:xfrm>
            <a:off x="341567" y="5711096"/>
            <a:ext cx="11326967"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Faith and Belief Further Analysis</a:t>
            </a:r>
            <a:endParaRPr lang="en-GB" sz="1400">
              <a:cs typeface="Arial"/>
            </a:endParaRPr>
          </a:p>
        </p:txBody>
      </p:sp>
      <p:sp>
        <p:nvSpPr>
          <p:cNvPr id="7" name="TextBox 6">
            <a:extLst>
              <a:ext uri="{FF2B5EF4-FFF2-40B4-BE49-F238E27FC236}">
                <a16:creationId xmlns:a16="http://schemas.microsoft.com/office/drawing/2014/main" id="{452D5BAA-35E1-4F0A-4BEA-E94E21D81E40}"/>
              </a:ext>
            </a:extLst>
          </p:cNvPr>
          <p:cNvSpPr txBox="1"/>
          <p:nvPr/>
        </p:nvSpPr>
        <p:spPr>
          <a:xfrm>
            <a:off x="3980931" y="5285452"/>
            <a:ext cx="4386834" cy="200055"/>
          </a:xfrm>
          <a:prstGeom prst="rect">
            <a:avLst/>
          </a:prstGeom>
          <a:noFill/>
        </p:spPr>
        <p:txBody>
          <a:bodyPr wrap="square">
            <a:spAutoFit/>
          </a:bodyPr>
          <a:lstStyle/>
          <a:p>
            <a:pPr algn="ctr"/>
            <a:r>
              <a:rPr lang="en-GB" sz="700" dirty="0"/>
              <a:t>(Band A = lowest pay quartile; Band D = highest pay quartile)</a:t>
            </a:r>
          </a:p>
        </p:txBody>
      </p:sp>
      <p:pic>
        <p:nvPicPr>
          <p:cNvPr id="8" name="Picture 7">
            <a:extLst>
              <a:ext uri="{FF2B5EF4-FFF2-40B4-BE49-F238E27FC236}">
                <a16:creationId xmlns:a16="http://schemas.microsoft.com/office/drawing/2014/main" id="{CDAB32C3-FD5E-09FA-D153-AFE73AD97949}"/>
              </a:ext>
            </a:extLst>
          </p:cNvPr>
          <p:cNvPicPr>
            <a:picLocks noChangeAspect="1"/>
          </p:cNvPicPr>
          <p:nvPr/>
        </p:nvPicPr>
        <p:blipFill>
          <a:blip r:embed="rId3"/>
          <a:stretch>
            <a:fillRect/>
          </a:stretch>
        </p:blipFill>
        <p:spPr>
          <a:xfrm>
            <a:off x="2144160" y="1546110"/>
            <a:ext cx="7903679" cy="3638124"/>
          </a:xfrm>
          <a:prstGeom prst="rect">
            <a:avLst/>
          </a:prstGeom>
        </p:spPr>
      </p:pic>
    </p:spTree>
    <p:extLst>
      <p:ext uri="{BB962C8B-B14F-4D97-AF65-F5344CB8AC3E}">
        <p14:creationId xmlns:p14="http://schemas.microsoft.com/office/powerpoint/2010/main" val="84762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031C3-8F38-4DCD-693C-142574A95BC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E53591-C21F-52D1-7B48-5B6B260CE2C8}"/>
              </a:ext>
            </a:extLst>
          </p:cNvPr>
          <p:cNvSpPr>
            <a:spLocks noGrp="1"/>
          </p:cNvSpPr>
          <p:nvPr>
            <p:ph type="sldNum" sz="quarter" idx="11"/>
          </p:nvPr>
        </p:nvSpPr>
        <p:spPr/>
        <p:txBody>
          <a:bodyPr/>
          <a:lstStyle/>
          <a:p>
            <a:fld id="{8811FCA1-5D36-47A4-BA30-E45609486B7A}" type="slidenum">
              <a:rPr lang="en-GB" smtClean="0"/>
              <a:pPr/>
              <a:t>16</a:t>
            </a:fld>
            <a:endParaRPr lang="en-GB"/>
          </a:p>
        </p:txBody>
      </p:sp>
      <p:sp>
        <p:nvSpPr>
          <p:cNvPr id="14" name="Content Placeholder 6">
            <a:extLst>
              <a:ext uri="{FF2B5EF4-FFF2-40B4-BE49-F238E27FC236}">
                <a16:creationId xmlns:a16="http://schemas.microsoft.com/office/drawing/2014/main" id="{8BBB29B3-3592-B007-56FC-265442496E64}"/>
              </a:ext>
            </a:extLst>
          </p:cNvPr>
          <p:cNvSpPr>
            <a:spLocks noGrp="1"/>
          </p:cNvSpPr>
          <p:nvPr>
            <p:ph idx="1"/>
          </p:nvPr>
        </p:nvSpPr>
        <p:spPr>
          <a:xfrm>
            <a:off x="2724926" y="173746"/>
            <a:ext cx="6743762" cy="359721"/>
          </a:xfrm>
        </p:spPr>
        <p:txBody>
          <a:bodyPr vert="horz" lIns="0" tIns="0" rIns="0" bIns="0" rtlCol="0" anchor="t">
            <a:noAutofit/>
          </a:bodyPr>
          <a:lstStyle/>
          <a:p>
            <a:pPr marL="0" indent="0">
              <a:lnSpc>
                <a:spcPct val="110000"/>
              </a:lnSpc>
              <a:spcAft>
                <a:spcPts val="1000"/>
              </a:spcAft>
              <a:buNone/>
            </a:pPr>
            <a:r>
              <a:rPr lang="en-GB" sz="1800" b="1">
                <a:solidFill>
                  <a:srgbClr val="B90A7D"/>
                </a:solidFill>
                <a:effectLst/>
                <a:latin typeface="Arial"/>
                <a:ea typeface="Times New Roman" panose="02020603050405020304" pitchFamily="18" charset="0"/>
                <a:cs typeface="Times New Roman"/>
              </a:rPr>
              <a:t>Actions we are taking in support of addressing our pay gaps</a:t>
            </a:r>
            <a:endParaRPr lang="en-GB" sz="1400">
              <a:cs typeface="Arial"/>
            </a:endParaRPr>
          </a:p>
        </p:txBody>
      </p:sp>
      <p:sp>
        <p:nvSpPr>
          <p:cNvPr id="2" name="TextBox 1">
            <a:extLst>
              <a:ext uri="{FF2B5EF4-FFF2-40B4-BE49-F238E27FC236}">
                <a16:creationId xmlns:a16="http://schemas.microsoft.com/office/drawing/2014/main" id="{20FC5A05-915F-C3CD-BD1D-E8D4875277D8}"/>
              </a:ext>
            </a:extLst>
          </p:cNvPr>
          <p:cNvSpPr txBox="1"/>
          <p:nvPr/>
        </p:nvSpPr>
        <p:spPr>
          <a:xfrm>
            <a:off x="293784" y="533467"/>
            <a:ext cx="11510134"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1" dirty="0">
                <a:ea typeface="+mn-lt"/>
                <a:cs typeface="+mn-lt"/>
              </a:rPr>
              <a:t>We recognise that our median gender pay gap has widened this year and remain committed to understanding the drivers behind this change and taking sustained action to address inequality. We will undertake a more detailed analysis of our gender pay gap, including reviewing pay by role, level, and function, to identify any specific areas of disparity and inform targeted actions.</a:t>
            </a:r>
          </a:p>
          <a:p>
            <a:endParaRPr lang="en-GB" sz="1300" dirty="0">
              <a:cs typeface="Arial"/>
            </a:endParaRPr>
          </a:p>
          <a:p>
            <a:pPr lvl="0">
              <a:defRPr/>
            </a:pPr>
            <a:r>
              <a:rPr lang="en-GB" sz="1300" b="1" dirty="0">
                <a:cs typeface="Arial"/>
              </a:rPr>
              <a:t>Policy and governance</a:t>
            </a:r>
            <a:br>
              <a:rPr lang="en-GB" sz="1300" b="1" dirty="0">
                <a:ea typeface="+mn-lt"/>
                <a:cs typeface="+mn-lt"/>
              </a:rPr>
            </a:br>
            <a:r>
              <a:rPr lang="en-GB" sz="1300" dirty="0"/>
              <a:t>We are regularly reviewing our employment policies and conducting equity impact assessments to ensure they do not disadvantage colleagues with protected characteristics, and we are strengthening them with clear sections on reasonable adjustments. We have recently reviewed our progress against our DEIB Strategy and now have a focussed Action Plan to work towards in 2026. Our Flexible Working and Menopause policies have also recently been reviewed and updated.</a:t>
            </a:r>
          </a:p>
          <a:p>
            <a:endParaRPr lang="en-GB" sz="1050" dirty="0">
              <a:ea typeface="Calibri"/>
              <a:cs typeface="Calibri"/>
            </a:endParaRPr>
          </a:p>
          <a:p>
            <a:r>
              <a:rPr lang="en-GB" sz="1300" b="1" dirty="0">
                <a:ea typeface="+mn-lt"/>
                <a:cs typeface="+mn-lt"/>
              </a:rPr>
              <a:t>Inclusive recruitment and progression</a:t>
            </a:r>
            <a:br>
              <a:rPr lang="en-GB" sz="1300" dirty="0">
                <a:ea typeface="+mn-lt"/>
                <a:cs typeface="+mn-lt"/>
              </a:rPr>
            </a:br>
            <a:r>
              <a:rPr lang="en-GB" sz="1300" dirty="0">
                <a:ea typeface="+mn-lt"/>
                <a:cs typeface="+mn-lt"/>
              </a:rPr>
              <a:t>We continue to strengthen our inclusive recruitment practices to attract a diverse range of applicants. This includes using inclusive language, advertising salary ranges (#ShowTheSalary), removing unnecessary qualification requirements, and offering flexibility where possible. We also use anonymised screening and structured interview processes to reduce bias.</a:t>
            </a:r>
          </a:p>
          <a:p>
            <a:endParaRPr lang="en-GB" sz="1050" dirty="0"/>
          </a:p>
          <a:p>
            <a:r>
              <a:rPr lang="en-GB" sz="1300" b="1" dirty="0">
                <a:cs typeface="Arial"/>
              </a:rPr>
              <a:t>Fair pay and reward</a:t>
            </a:r>
            <a:endParaRPr lang="en-GB" b="1" dirty="0"/>
          </a:p>
          <a:p>
            <a:r>
              <a:rPr lang="en-GB" sz="1300" dirty="0">
                <a:cs typeface="Arial"/>
              </a:rPr>
              <a:t>We are committed to being a Real Living Wage employer, ensuring all colleagues are paid a wage that reflects the cost of living. This forms part of our broader approach to fair and equitable pay across the organisation.</a:t>
            </a:r>
            <a:endParaRPr lang="en-GB" dirty="0"/>
          </a:p>
          <a:p>
            <a:endParaRPr lang="en-GB" sz="1050" dirty="0">
              <a:cs typeface="Arial"/>
            </a:endParaRPr>
          </a:p>
          <a:p>
            <a:r>
              <a:rPr lang="en-GB" sz="1300" b="1" dirty="0">
                <a:cs typeface="Arial"/>
              </a:rPr>
              <a:t>Data and insight</a:t>
            </a:r>
            <a:br>
              <a:rPr lang="en-GB" sz="1300" dirty="0">
                <a:cs typeface="Arial"/>
              </a:rPr>
            </a:br>
            <a:r>
              <a:rPr lang="en-GB" sz="1300" dirty="0">
                <a:cs typeface="Arial"/>
              </a:rPr>
              <a:t>We are strengthening our data and insight to better understand the drivers behind our gender pay gap. This includes developing our understanding of diversity data for agency workers and internal movers, where current data is limited, to support more informed analysis and targeted action.</a:t>
            </a:r>
          </a:p>
          <a:p>
            <a:endParaRPr lang="en-GB" sz="1050" dirty="0">
              <a:cs typeface="Arial"/>
            </a:endParaRPr>
          </a:p>
          <a:p>
            <a:r>
              <a:rPr lang="en-GB" sz="1300" b="1" dirty="0">
                <a:ea typeface="+mn-lt"/>
                <a:cs typeface="+mn-lt"/>
              </a:rPr>
              <a:t>Inclusive culture and leadership</a:t>
            </a:r>
            <a:br>
              <a:rPr lang="en-GB" sz="1300" b="1" dirty="0">
                <a:ea typeface="+mn-lt"/>
                <a:cs typeface="+mn-lt"/>
              </a:rPr>
            </a:br>
            <a:r>
              <a:rPr lang="en-GB" sz="1300" dirty="0">
                <a:ea typeface="+mn-lt"/>
                <a:cs typeface="+mn-lt"/>
              </a:rPr>
              <a:t>We are embedding inclusive leadership through </a:t>
            </a:r>
            <a:r>
              <a:rPr lang="en-GB" sz="1300" i="1" dirty="0">
                <a:ea typeface="+mn-lt"/>
                <a:cs typeface="+mn-lt"/>
              </a:rPr>
              <a:t>The Young Lives Way - </a:t>
            </a:r>
            <a:r>
              <a:rPr lang="en-GB" sz="1300" dirty="0">
                <a:ea typeface="+mn-lt"/>
                <a:cs typeface="+mn-lt"/>
              </a:rPr>
              <a:t>the framework that translates our Values into behaviours - ensuring equity and inclusion are reflected in everyday behaviours and decision-making. We continue to build organisational awareness and capability through initiatives such as the training we run with the Social Justice and Change organisation, and our trauma-informed and </a:t>
            </a:r>
            <a:r>
              <a:rPr lang="en-GB" sz="1300">
                <a:ea typeface="+mn-lt"/>
                <a:cs typeface="+mn-lt"/>
              </a:rPr>
              <a:t>DEIB engagement campaigns, </a:t>
            </a:r>
            <a:r>
              <a:rPr lang="en-GB" sz="1300" dirty="0">
                <a:ea typeface="+mn-lt"/>
                <a:cs typeface="+mn-lt"/>
              </a:rPr>
              <a:t>supporting colleagues to recognise and challenge inequity and create an inclusive, supportive culture.</a:t>
            </a:r>
            <a:endParaRPr lang="en-GB" dirty="0"/>
          </a:p>
          <a:p>
            <a:endParaRPr lang="en-GB" sz="1050" dirty="0">
              <a:cs typeface="Arial"/>
            </a:endParaRPr>
          </a:p>
          <a:p>
            <a:r>
              <a:rPr lang="en-GB" sz="1300" b="1" dirty="0">
                <a:cs typeface="Arial"/>
              </a:rPr>
              <a:t>Flexible and accessible ways of working</a:t>
            </a:r>
            <a:br>
              <a:rPr lang="en-GB" sz="1300" dirty="0">
                <a:cs typeface="Arial"/>
              </a:rPr>
            </a:br>
            <a:r>
              <a:rPr lang="en-GB" sz="1300" dirty="0">
                <a:cs typeface="Arial"/>
              </a:rPr>
              <a:t>We remain committed to providing progressive and flexible working arrangements across all levels of the organisation, supporting equitable access to career development opportunities.</a:t>
            </a:r>
            <a:endParaRPr lang="en-GB" dirty="0"/>
          </a:p>
          <a:p>
            <a:endParaRPr lang="en-GB" sz="1300" dirty="0">
              <a:cs typeface="Arial"/>
            </a:endParaRPr>
          </a:p>
        </p:txBody>
      </p:sp>
    </p:spTree>
    <p:extLst>
      <p:ext uri="{BB962C8B-B14F-4D97-AF65-F5344CB8AC3E}">
        <p14:creationId xmlns:p14="http://schemas.microsoft.com/office/powerpoint/2010/main" val="35092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DF29D8-103A-95DA-9CF7-1B23BABD8946}"/>
              </a:ext>
            </a:extLst>
          </p:cNvPr>
          <p:cNvSpPr>
            <a:spLocks noGrp="1"/>
          </p:cNvSpPr>
          <p:nvPr>
            <p:ph type="sldNum" sz="quarter" idx="11"/>
          </p:nvPr>
        </p:nvSpPr>
        <p:spPr/>
        <p:txBody>
          <a:bodyPr/>
          <a:lstStyle/>
          <a:p>
            <a:fld id="{8811FCA1-5D36-47A4-BA30-E45609486B7A}" type="slidenum">
              <a:rPr lang="en-GB" smtClean="0"/>
              <a:pPr/>
              <a:t>2</a:t>
            </a:fld>
            <a:endParaRPr lang="en-GB"/>
          </a:p>
        </p:txBody>
      </p:sp>
      <p:sp>
        <p:nvSpPr>
          <p:cNvPr id="8" name="Title 1">
            <a:extLst>
              <a:ext uri="{FF2B5EF4-FFF2-40B4-BE49-F238E27FC236}">
                <a16:creationId xmlns:a16="http://schemas.microsoft.com/office/drawing/2014/main" id="{01484406-290D-9303-311E-DCC3D302D0F1}"/>
              </a:ext>
            </a:extLst>
          </p:cNvPr>
          <p:cNvSpPr>
            <a:spLocks noGrp="1"/>
          </p:cNvSpPr>
          <p:nvPr/>
        </p:nvSpPr>
        <p:spPr>
          <a:xfrm>
            <a:off x="585596" y="316635"/>
            <a:ext cx="11170540" cy="621030"/>
          </a:xfrm>
          <a:prstGeom prst="rect">
            <a:avLst/>
          </a:prstGeom>
        </p:spPr>
        <p:txBody>
          <a:bodyPr vert="horz" lIns="0" tIns="0" rIns="0" bIns="0" rtlCol="0" anchor="t">
            <a:normAutofit/>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dirty="0">
                <a:latin typeface="Arial"/>
                <a:cs typeface="Arial"/>
              </a:rPr>
              <a:t>Introduction &amp; definitions</a:t>
            </a:r>
          </a:p>
        </p:txBody>
      </p:sp>
      <p:sp>
        <p:nvSpPr>
          <p:cNvPr id="9" name="Content Placeholder 5">
            <a:extLst>
              <a:ext uri="{FF2B5EF4-FFF2-40B4-BE49-F238E27FC236}">
                <a16:creationId xmlns:a16="http://schemas.microsoft.com/office/drawing/2014/main" id="{B920465F-24EF-C687-3BE9-0043DBDF7086}"/>
              </a:ext>
            </a:extLst>
          </p:cNvPr>
          <p:cNvSpPr>
            <a:spLocks noGrp="1"/>
          </p:cNvSpPr>
          <p:nvPr/>
        </p:nvSpPr>
        <p:spPr>
          <a:xfrm>
            <a:off x="695325" y="1570008"/>
            <a:ext cx="10658475" cy="4606955"/>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cs typeface="Arial"/>
            </a:endParaRPr>
          </a:p>
        </p:txBody>
      </p:sp>
      <p:sp>
        <p:nvSpPr>
          <p:cNvPr id="10" name="Slide Number Placeholder 4">
            <a:extLst>
              <a:ext uri="{FF2B5EF4-FFF2-40B4-BE49-F238E27FC236}">
                <a16:creationId xmlns:a16="http://schemas.microsoft.com/office/drawing/2014/main" id="{5FB2AF8D-968D-7AB8-4FFB-DFDF65E8331E}"/>
              </a:ext>
            </a:extLst>
          </p:cNvPr>
          <p:cNvSpPr>
            <a:spLocks noGrp="1"/>
          </p:cNvSpPr>
          <p:nvPr/>
        </p:nvSpPr>
        <p:spPr>
          <a:xfrm>
            <a:off x="11353799" y="6356350"/>
            <a:ext cx="544417" cy="365125"/>
          </a:xfrm>
          <a:prstGeom prst="rect">
            <a:avLst/>
          </a:prstGeom>
        </p:spPr>
        <p:txBody>
          <a:bodyPr vert="horz" lIns="0" tIns="0" rIns="0" bIns="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1FCA1-5D36-47A4-BA30-E45609486B7A}" type="slidenum">
              <a:rPr lang="en-GB" smtClean="0"/>
              <a:pPr/>
              <a:t>2</a:t>
            </a:fld>
            <a:endParaRPr lang="en-GB"/>
          </a:p>
        </p:txBody>
      </p:sp>
      <p:sp>
        <p:nvSpPr>
          <p:cNvPr id="3" name="TextBox 2">
            <a:extLst>
              <a:ext uri="{FF2B5EF4-FFF2-40B4-BE49-F238E27FC236}">
                <a16:creationId xmlns:a16="http://schemas.microsoft.com/office/drawing/2014/main" id="{DD31389D-0AC0-B1AA-2E31-674DB83E7300}"/>
              </a:ext>
            </a:extLst>
          </p:cNvPr>
          <p:cNvSpPr txBox="1"/>
          <p:nvPr/>
        </p:nvSpPr>
        <p:spPr>
          <a:xfrm>
            <a:off x="510730" y="800075"/>
            <a:ext cx="11320272" cy="5693866"/>
          </a:xfrm>
          <a:prstGeom prst="rect">
            <a:avLst/>
          </a:prstGeom>
          <a:noFill/>
        </p:spPr>
        <p:txBody>
          <a:bodyPr wrap="square" lIns="91440" tIns="45720" rIns="91440" bIns="45720" anchor="t">
            <a:spAutoFit/>
          </a:bodyPr>
          <a:lstStyle/>
          <a:p>
            <a:pPr algn="ctr"/>
            <a:r>
              <a:rPr lang="en-GB" sz="1300" b="1" u="sng" dirty="0"/>
              <a:t>This report is a snapshot from 5th April 2025 </a:t>
            </a:r>
          </a:p>
          <a:p>
            <a:endParaRPr lang="en-GB" sz="1300" dirty="0"/>
          </a:p>
          <a:p>
            <a:r>
              <a:rPr lang="en-GB" sz="1300" b="1" u="sng" dirty="0"/>
              <a:t>Definition</a:t>
            </a:r>
          </a:p>
          <a:p>
            <a:r>
              <a:rPr lang="en-GB" sz="1300" dirty="0"/>
              <a:t>A </a:t>
            </a:r>
            <a:r>
              <a:rPr lang="en-GB" sz="1300" b="1" dirty="0"/>
              <a:t>Pay Gap </a:t>
            </a:r>
            <a:r>
              <a:rPr lang="en-GB" sz="1300" dirty="0"/>
              <a:t>is calculated as </a:t>
            </a:r>
            <a:r>
              <a:rPr lang="en-GB" sz="1300" b="1" dirty="0"/>
              <a:t>the difference between average hourly pay</a:t>
            </a:r>
            <a:r>
              <a:rPr lang="en-GB" sz="1300" dirty="0"/>
              <a:t> (excluding overtime) </a:t>
            </a:r>
            <a:r>
              <a:rPr lang="en-GB" sz="1300" b="1" dirty="0"/>
              <a:t>of two groups</a:t>
            </a:r>
            <a:r>
              <a:rPr lang="en-GB" sz="1300" dirty="0"/>
              <a:t>. In line with developing best practice and our diversity, equity, inclusion and belonging (DEIB) strategy, we are monitoring and reporting pay gaps for all diversity groups: Gender, Ethnicity, Sexual Orientation, Disability, Age and Faith &amp; Belief. For reference, </a:t>
            </a:r>
            <a:r>
              <a:rPr lang="en-GB" sz="1300" b="1" dirty="0"/>
              <a:t>Equal Pay </a:t>
            </a:r>
            <a:r>
              <a:rPr lang="en-GB" sz="1300" dirty="0"/>
              <a:t>means different groups doing the same work, or work of equal value, must be paid the same.</a:t>
            </a:r>
            <a:endParaRPr lang="en-GB" sz="1300" dirty="0">
              <a:cs typeface="Arial"/>
            </a:endParaRPr>
          </a:p>
          <a:p>
            <a:endParaRPr lang="en-GB" sz="1300" dirty="0"/>
          </a:p>
          <a:p>
            <a:r>
              <a:rPr lang="en-GB" sz="1300" b="1" u="sng" dirty="0"/>
              <a:t>Values</a:t>
            </a:r>
          </a:p>
          <a:p>
            <a:r>
              <a:rPr lang="en-GB" sz="1300" dirty="0"/>
              <a:t>We observe two % values: </a:t>
            </a:r>
          </a:p>
          <a:p>
            <a:pPr marL="285750" indent="-285750">
              <a:buFont typeface="Arial" panose="020B0604020202020204" pitchFamily="34" charset="0"/>
              <a:buChar char="•"/>
            </a:pPr>
            <a:r>
              <a:rPr lang="en-GB" sz="1300" b="1" dirty="0"/>
              <a:t>Median </a:t>
            </a:r>
            <a:r>
              <a:rPr lang="en-GB" sz="1300" dirty="0"/>
              <a:t>(often referred to as Midpoint). </a:t>
            </a:r>
          </a:p>
          <a:p>
            <a:pPr lvl="1"/>
            <a:r>
              <a:rPr lang="en-GB" sz="1300" dirty="0"/>
              <a:t>This is the middle value of all hourly pay rates when they are arranged in ascending order. It means that half of the employees earn less than this amount and the other half earn more. It is shown as the % difference for the entire group. For example, if the Median of pay for Males is £20 and for Females it is £18, the Median pay gap is 10%, as this is how much more Males earn than Females. The Median is often considered a better indicator than the Mean (Average) because it is less affected by extremely high or low pay rates.</a:t>
            </a:r>
          </a:p>
          <a:p>
            <a:pPr marL="285750" indent="-285750">
              <a:buFont typeface="Arial" panose="020B0604020202020204" pitchFamily="34" charset="0"/>
              <a:buChar char="•"/>
            </a:pPr>
            <a:r>
              <a:rPr lang="en-GB" sz="1300" b="1" dirty="0"/>
              <a:t>Mean</a:t>
            </a:r>
            <a:r>
              <a:rPr lang="en-GB" sz="1300" dirty="0"/>
              <a:t> (often referred to as Average).</a:t>
            </a:r>
          </a:p>
          <a:p>
            <a:pPr lvl="1"/>
            <a:r>
              <a:rPr lang="en-GB" sz="1300" dirty="0"/>
              <a:t>This is the % average difference in hourly pay between two groups (e.g. Male to Female and one earning a % more or less than the other).</a:t>
            </a:r>
          </a:p>
          <a:p>
            <a:pPr marL="285750" indent="-285750">
              <a:buFont typeface="Arial" panose="020B0604020202020204" pitchFamily="34" charset="0"/>
              <a:buChar char="•"/>
            </a:pPr>
            <a:r>
              <a:rPr lang="en-GB" sz="1300" b="1" dirty="0"/>
              <a:t>Quartile Bands</a:t>
            </a:r>
          </a:p>
          <a:p>
            <a:pPr lvl="1"/>
            <a:r>
              <a:rPr lang="en-GB" sz="1300" dirty="0"/>
              <a:t>We evenly split all staff into four quartiles, then look at how each measured group is distributed across those quartiles. This helps us understand what proportion of each group that fall into different hourly earnings. The Quartiles Bands are: </a:t>
            </a:r>
          </a:p>
          <a:p>
            <a:pPr lvl="2"/>
            <a:r>
              <a:rPr lang="en-GB" sz="1300" dirty="0"/>
              <a:t>A (lowest paid roles), B (low-mid paid roles), C (mid-high paid roles), D (highest paid roles).</a:t>
            </a:r>
          </a:p>
          <a:p>
            <a:endParaRPr lang="en-GB" sz="1300" dirty="0"/>
          </a:p>
          <a:p>
            <a:r>
              <a:rPr lang="en-GB" sz="1300" b="1" u="sng" dirty="0"/>
              <a:t>Our commitment to DEIB</a:t>
            </a:r>
          </a:p>
          <a:p>
            <a:r>
              <a:rPr lang="en-GB" sz="1300" dirty="0"/>
              <a:t>We are committed to listening and engaging with our colleagues on issues which might impact our pay gaps and continue to have spaces for discussions around DEIB. In our most recent workforce survey (November 2024), the results show: </a:t>
            </a:r>
          </a:p>
          <a:p>
            <a:pPr marL="285750" indent="-285750">
              <a:buFont typeface="Arial" panose="020B0604020202020204" pitchFamily="34" charset="0"/>
              <a:buChar char="•"/>
            </a:pPr>
            <a:r>
              <a:rPr lang="en-GB" sz="1300" dirty="0"/>
              <a:t>81% of colleagues agree that diversity of views, opinions, skills and identities are genuinely valued at Young Lives vs Cancer </a:t>
            </a:r>
          </a:p>
          <a:p>
            <a:pPr marL="285750" indent="-285750">
              <a:buFont typeface="Arial" panose="020B0604020202020204" pitchFamily="34" charset="0"/>
              <a:buChar char="•"/>
            </a:pPr>
            <a:r>
              <a:rPr lang="en-GB" sz="1300" dirty="0"/>
              <a:t>81% of colleagues agree they saw evidence of progress in our work to improve diversity, equity, inclusion and belonging </a:t>
            </a:r>
          </a:p>
          <a:p>
            <a:r>
              <a:rPr lang="en-GB" sz="1300" dirty="0"/>
              <a:t>Our commitment to a DEIB strategy is a factor in our ability to close the Median and Mean pay gaps between groups.</a:t>
            </a:r>
          </a:p>
        </p:txBody>
      </p:sp>
    </p:spTree>
    <p:extLst>
      <p:ext uri="{BB962C8B-B14F-4D97-AF65-F5344CB8AC3E}">
        <p14:creationId xmlns:p14="http://schemas.microsoft.com/office/powerpoint/2010/main" val="21055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8054A-016D-C1C1-EA93-5197DA737B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95145C-FC0F-BC85-3063-3DE17C5A5BBE}"/>
              </a:ext>
            </a:extLst>
          </p:cNvPr>
          <p:cNvSpPr>
            <a:spLocks noGrp="1"/>
          </p:cNvSpPr>
          <p:nvPr>
            <p:ph type="sldNum" sz="quarter" idx="11"/>
          </p:nvPr>
        </p:nvSpPr>
        <p:spPr>
          <a:xfrm>
            <a:off x="11353799" y="6362089"/>
            <a:ext cx="544417" cy="365125"/>
          </a:xfrm>
        </p:spPr>
        <p:txBody>
          <a:bodyPr/>
          <a:lstStyle/>
          <a:p>
            <a:fld id="{8811FCA1-5D36-47A4-BA30-E45609486B7A}" type="slidenum">
              <a:rPr lang="en-GB" smtClean="0"/>
              <a:pPr/>
              <a:t>3</a:t>
            </a:fld>
            <a:endParaRPr lang="en-GB"/>
          </a:p>
        </p:txBody>
      </p:sp>
      <p:sp>
        <p:nvSpPr>
          <p:cNvPr id="8" name="Title 1">
            <a:extLst>
              <a:ext uri="{FF2B5EF4-FFF2-40B4-BE49-F238E27FC236}">
                <a16:creationId xmlns:a16="http://schemas.microsoft.com/office/drawing/2014/main" id="{61BC1272-9781-505A-902B-ED3C128609E0}"/>
              </a:ext>
            </a:extLst>
          </p:cNvPr>
          <p:cNvSpPr>
            <a:spLocks noGrp="1"/>
          </p:cNvSpPr>
          <p:nvPr/>
        </p:nvSpPr>
        <p:spPr>
          <a:xfrm>
            <a:off x="585596" y="178944"/>
            <a:ext cx="11170540" cy="621030"/>
          </a:xfrm>
          <a:prstGeom prst="rect">
            <a:avLst/>
          </a:prstGeom>
        </p:spPr>
        <p:txBody>
          <a:bodyPr vert="horz" lIns="0" tIns="0" rIns="0" bIns="0" rtlCol="0" anchor="t">
            <a:normAutofit/>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dirty="0">
                <a:latin typeface="Arial"/>
                <a:cs typeface="Arial"/>
              </a:rPr>
              <a:t>HEADLINE SUMMARY OF 2025 PAY GAPs</a:t>
            </a:r>
          </a:p>
        </p:txBody>
      </p:sp>
      <p:sp>
        <p:nvSpPr>
          <p:cNvPr id="9" name="Content Placeholder 5">
            <a:extLst>
              <a:ext uri="{FF2B5EF4-FFF2-40B4-BE49-F238E27FC236}">
                <a16:creationId xmlns:a16="http://schemas.microsoft.com/office/drawing/2014/main" id="{0BBC3FE2-EBDC-1584-4464-C1A6B2C04EBB}"/>
              </a:ext>
            </a:extLst>
          </p:cNvPr>
          <p:cNvSpPr>
            <a:spLocks noGrp="1"/>
          </p:cNvSpPr>
          <p:nvPr/>
        </p:nvSpPr>
        <p:spPr>
          <a:xfrm>
            <a:off x="695325" y="1575747"/>
            <a:ext cx="10658475" cy="4606955"/>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cs typeface="Arial"/>
            </a:endParaRPr>
          </a:p>
        </p:txBody>
      </p:sp>
      <p:sp>
        <p:nvSpPr>
          <p:cNvPr id="10" name="Slide Number Placeholder 4">
            <a:extLst>
              <a:ext uri="{FF2B5EF4-FFF2-40B4-BE49-F238E27FC236}">
                <a16:creationId xmlns:a16="http://schemas.microsoft.com/office/drawing/2014/main" id="{4A1FDCD5-0D80-9670-4F27-09D5390B7E01}"/>
              </a:ext>
            </a:extLst>
          </p:cNvPr>
          <p:cNvSpPr>
            <a:spLocks noGrp="1"/>
          </p:cNvSpPr>
          <p:nvPr/>
        </p:nvSpPr>
        <p:spPr>
          <a:xfrm>
            <a:off x="11353799" y="6362089"/>
            <a:ext cx="544417" cy="365125"/>
          </a:xfrm>
          <a:prstGeom prst="rect">
            <a:avLst/>
          </a:prstGeom>
        </p:spPr>
        <p:txBody>
          <a:bodyPr vert="horz" lIns="0" tIns="0" rIns="0" bIns="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1FCA1-5D36-47A4-BA30-E45609486B7A}" type="slidenum">
              <a:rPr lang="en-GB" smtClean="0"/>
              <a:pPr/>
              <a:t>3</a:t>
            </a:fld>
            <a:endParaRPr lang="en-GB"/>
          </a:p>
        </p:txBody>
      </p:sp>
      <p:pic>
        <p:nvPicPr>
          <p:cNvPr id="6" name="Picture 5">
            <a:extLst>
              <a:ext uri="{FF2B5EF4-FFF2-40B4-BE49-F238E27FC236}">
                <a16:creationId xmlns:a16="http://schemas.microsoft.com/office/drawing/2014/main" id="{5A6C3CE2-0793-8990-B77D-155594AF6851}"/>
              </a:ext>
            </a:extLst>
          </p:cNvPr>
          <p:cNvPicPr>
            <a:picLocks noChangeAspect="1"/>
          </p:cNvPicPr>
          <p:nvPr/>
        </p:nvPicPr>
        <p:blipFill>
          <a:blip r:embed="rId2"/>
          <a:stretch>
            <a:fillRect/>
          </a:stretch>
        </p:blipFill>
        <p:spPr>
          <a:xfrm>
            <a:off x="8149489" y="557439"/>
            <a:ext cx="3890283" cy="2065854"/>
          </a:xfrm>
          <a:prstGeom prst="rect">
            <a:avLst/>
          </a:prstGeom>
        </p:spPr>
      </p:pic>
      <p:pic>
        <p:nvPicPr>
          <p:cNvPr id="7" name="Picture 6">
            <a:extLst>
              <a:ext uri="{FF2B5EF4-FFF2-40B4-BE49-F238E27FC236}">
                <a16:creationId xmlns:a16="http://schemas.microsoft.com/office/drawing/2014/main" id="{11320C30-4FFB-B6FE-2260-C5853338DE84}"/>
              </a:ext>
            </a:extLst>
          </p:cNvPr>
          <p:cNvPicPr>
            <a:picLocks noChangeAspect="1"/>
          </p:cNvPicPr>
          <p:nvPr/>
        </p:nvPicPr>
        <p:blipFill>
          <a:blip r:embed="rId3"/>
          <a:stretch>
            <a:fillRect/>
          </a:stretch>
        </p:blipFill>
        <p:spPr>
          <a:xfrm>
            <a:off x="152227" y="3841433"/>
            <a:ext cx="3688253" cy="2260542"/>
          </a:xfrm>
          <a:prstGeom prst="rect">
            <a:avLst/>
          </a:prstGeom>
        </p:spPr>
      </p:pic>
      <p:pic>
        <p:nvPicPr>
          <p:cNvPr id="11" name="Picture 10">
            <a:extLst>
              <a:ext uri="{FF2B5EF4-FFF2-40B4-BE49-F238E27FC236}">
                <a16:creationId xmlns:a16="http://schemas.microsoft.com/office/drawing/2014/main" id="{B23DF3F3-EDE8-A79D-893D-FF43850570F6}"/>
              </a:ext>
            </a:extLst>
          </p:cNvPr>
          <p:cNvPicPr>
            <a:picLocks noChangeAspect="1"/>
          </p:cNvPicPr>
          <p:nvPr/>
        </p:nvPicPr>
        <p:blipFill>
          <a:blip r:embed="rId4"/>
          <a:stretch>
            <a:fillRect/>
          </a:stretch>
        </p:blipFill>
        <p:spPr>
          <a:xfrm>
            <a:off x="4024877" y="3841433"/>
            <a:ext cx="3999370" cy="2266432"/>
          </a:xfrm>
          <a:prstGeom prst="rect">
            <a:avLst/>
          </a:prstGeom>
        </p:spPr>
      </p:pic>
      <p:pic>
        <p:nvPicPr>
          <p:cNvPr id="12" name="Picture 11">
            <a:extLst>
              <a:ext uri="{FF2B5EF4-FFF2-40B4-BE49-F238E27FC236}">
                <a16:creationId xmlns:a16="http://schemas.microsoft.com/office/drawing/2014/main" id="{6C114BEF-73FB-09CD-BFC7-E8BBE18DE539}"/>
              </a:ext>
            </a:extLst>
          </p:cNvPr>
          <p:cNvPicPr>
            <a:picLocks noChangeAspect="1"/>
          </p:cNvPicPr>
          <p:nvPr/>
        </p:nvPicPr>
        <p:blipFill>
          <a:blip r:embed="rId5"/>
          <a:stretch>
            <a:fillRect/>
          </a:stretch>
        </p:blipFill>
        <p:spPr>
          <a:xfrm>
            <a:off x="8193389" y="3835543"/>
            <a:ext cx="3846384" cy="2266432"/>
          </a:xfrm>
          <a:prstGeom prst="rect">
            <a:avLst/>
          </a:prstGeom>
        </p:spPr>
      </p:pic>
      <p:pic>
        <p:nvPicPr>
          <p:cNvPr id="3" name="Picture 2">
            <a:extLst>
              <a:ext uri="{FF2B5EF4-FFF2-40B4-BE49-F238E27FC236}">
                <a16:creationId xmlns:a16="http://schemas.microsoft.com/office/drawing/2014/main" id="{C4AFDE51-D8C5-5B82-7CFF-E53C0288E55B}"/>
              </a:ext>
            </a:extLst>
          </p:cNvPr>
          <p:cNvPicPr>
            <a:picLocks noChangeAspect="1"/>
          </p:cNvPicPr>
          <p:nvPr/>
        </p:nvPicPr>
        <p:blipFill>
          <a:blip r:embed="rId6"/>
          <a:stretch>
            <a:fillRect/>
          </a:stretch>
        </p:blipFill>
        <p:spPr>
          <a:xfrm>
            <a:off x="101508" y="557439"/>
            <a:ext cx="3923369" cy="2065854"/>
          </a:xfrm>
          <a:prstGeom prst="rect">
            <a:avLst/>
          </a:prstGeom>
        </p:spPr>
      </p:pic>
      <p:sp>
        <p:nvSpPr>
          <p:cNvPr id="14" name="TextBox 13">
            <a:extLst>
              <a:ext uri="{FF2B5EF4-FFF2-40B4-BE49-F238E27FC236}">
                <a16:creationId xmlns:a16="http://schemas.microsoft.com/office/drawing/2014/main" id="{E03AE547-595E-9DF5-85F3-5B40DF2E6B61}"/>
              </a:ext>
            </a:extLst>
          </p:cNvPr>
          <p:cNvSpPr txBox="1"/>
          <p:nvPr/>
        </p:nvSpPr>
        <p:spPr>
          <a:xfrm>
            <a:off x="101507" y="2626228"/>
            <a:ext cx="3890283" cy="738664"/>
          </a:xfrm>
          <a:prstGeom prst="rect">
            <a:avLst/>
          </a:prstGeom>
          <a:noFill/>
        </p:spPr>
        <p:txBody>
          <a:bodyPr wrap="square">
            <a:spAutoFit/>
          </a:bodyPr>
          <a:lstStyle/>
          <a:p>
            <a:r>
              <a:rPr lang="en-GB" sz="1050" dirty="0"/>
              <a:t>The Median Gender pay gap is 3.9% (up from 0% in April 2024), which means at </a:t>
            </a:r>
            <a:r>
              <a:rPr lang="en-GB" sz="1050" dirty="0" err="1"/>
              <a:t>YLvC</a:t>
            </a:r>
            <a:r>
              <a:rPr lang="en-GB" sz="1050" dirty="0"/>
              <a:t>, Males earn 3.9% more than Females at the middle point of earnings. Compared to last year, this shows a </a:t>
            </a:r>
            <a:r>
              <a:rPr lang="en-GB" sz="1050" b="1" dirty="0"/>
              <a:t>widening pay gap</a:t>
            </a:r>
            <a:r>
              <a:rPr lang="en-GB" sz="1050" dirty="0"/>
              <a:t>.  </a:t>
            </a:r>
          </a:p>
        </p:txBody>
      </p:sp>
      <p:sp>
        <p:nvSpPr>
          <p:cNvPr id="16" name="TextBox 15">
            <a:extLst>
              <a:ext uri="{FF2B5EF4-FFF2-40B4-BE49-F238E27FC236}">
                <a16:creationId xmlns:a16="http://schemas.microsoft.com/office/drawing/2014/main" id="{C9CE64CE-0079-F79F-CBB4-BB289F3BE396}"/>
              </a:ext>
            </a:extLst>
          </p:cNvPr>
          <p:cNvSpPr txBox="1"/>
          <p:nvPr/>
        </p:nvSpPr>
        <p:spPr>
          <a:xfrm>
            <a:off x="4112891" y="2623293"/>
            <a:ext cx="3929970" cy="1223412"/>
          </a:xfrm>
          <a:prstGeom prst="rect">
            <a:avLst/>
          </a:prstGeom>
          <a:noFill/>
        </p:spPr>
        <p:txBody>
          <a:bodyPr wrap="square">
            <a:spAutoFit/>
          </a:bodyPr>
          <a:lstStyle/>
          <a:p>
            <a:r>
              <a:rPr lang="en-GB" sz="1050" dirty="0"/>
              <a:t>At the Median, people of Asian ethnicity earn 3.7% more than people of White ethnicity (down from 5.2% in 2024). People of Black ethnicity earn 19.3% less than people of White ethnicity (widening from 13.5% in April 2024). People of mixed ethnicity see a narrowing gap, now earning 0.10% more than people of White ethnicity (down from 40.30% more in April 2024). Overall, compared to last year, there is a </a:t>
            </a:r>
            <a:r>
              <a:rPr lang="en-GB" sz="1050" b="1" dirty="0"/>
              <a:t>narrowing pay gap</a:t>
            </a:r>
            <a:r>
              <a:rPr lang="en-GB" sz="1050" dirty="0"/>
              <a:t>.</a:t>
            </a:r>
          </a:p>
        </p:txBody>
      </p:sp>
      <p:sp>
        <p:nvSpPr>
          <p:cNvPr id="18" name="TextBox 17">
            <a:extLst>
              <a:ext uri="{FF2B5EF4-FFF2-40B4-BE49-F238E27FC236}">
                <a16:creationId xmlns:a16="http://schemas.microsoft.com/office/drawing/2014/main" id="{78A94770-891C-868E-231A-0A52E9B21025}"/>
              </a:ext>
            </a:extLst>
          </p:cNvPr>
          <p:cNvSpPr txBox="1"/>
          <p:nvPr/>
        </p:nvSpPr>
        <p:spPr>
          <a:xfrm>
            <a:off x="8145348" y="2623293"/>
            <a:ext cx="3894424" cy="738664"/>
          </a:xfrm>
          <a:prstGeom prst="rect">
            <a:avLst/>
          </a:prstGeom>
          <a:noFill/>
        </p:spPr>
        <p:txBody>
          <a:bodyPr wrap="square">
            <a:spAutoFit/>
          </a:bodyPr>
          <a:lstStyle/>
          <a:p>
            <a:r>
              <a:rPr lang="en-GB" sz="1050" dirty="0"/>
              <a:t>The Median shows those identifying as LGBTQIA+ earn 5.8% less than those identifying as Heterosexual (a reversal from earning 0.4% more in April 2024). Compared to last year, this shows a </a:t>
            </a:r>
            <a:r>
              <a:rPr lang="en-GB" sz="1050" b="1" dirty="0"/>
              <a:t>widening pay gap</a:t>
            </a:r>
            <a:r>
              <a:rPr lang="en-GB" sz="1050" dirty="0"/>
              <a:t>.</a:t>
            </a:r>
          </a:p>
        </p:txBody>
      </p:sp>
      <p:sp>
        <p:nvSpPr>
          <p:cNvPr id="20" name="TextBox 19">
            <a:extLst>
              <a:ext uri="{FF2B5EF4-FFF2-40B4-BE49-F238E27FC236}">
                <a16:creationId xmlns:a16="http://schemas.microsoft.com/office/drawing/2014/main" id="{0C11ACC0-1DBE-E35D-AD4F-B0C516B353C9}"/>
              </a:ext>
            </a:extLst>
          </p:cNvPr>
          <p:cNvSpPr txBox="1"/>
          <p:nvPr/>
        </p:nvSpPr>
        <p:spPr>
          <a:xfrm>
            <a:off x="101507" y="6119336"/>
            <a:ext cx="3738973" cy="738664"/>
          </a:xfrm>
          <a:prstGeom prst="rect">
            <a:avLst/>
          </a:prstGeom>
          <a:noFill/>
        </p:spPr>
        <p:txBody>
          <a:bodyPr wrap="square">
            <a:spAutoFit/>
          </a:bodyPr>
          <a:lstStyle/>
          <a:p>
            <a:r>
              <a:rPr lang="en-GB" sz="1050" dirty="0"/>
              <a:t>At the Median people with a declared Disability earn 4.1% less than those with no declared Disability This is a reversal from April 2024, where they earned 0.3% more. Compared to last year, this shows a </a:t>
            </a:r>
            <a:r>
              <a:rPr lang="en-GB" sz="1050" b="1" dirty="0"/>
              <a:t>widening pay gap</a:t>
            </a:r>
            <a:r>
              <a:rPr lang="en-GB" sz="1050" dirty="0"/>
              <a:t>.</a:t>
            </a:r>
          </a:p>
        </p:txBody>
      </p:sp>
      <p:sp>
        <p:nvSpPr>
          <p:cNvPr id="22" name="TextBox 21">
            <a:extLst>
              <a:ext uri="{FF2B5EF4-FFF2-40B4-BE49-F238E27FC236}">
                <a16:creationId xmlns:a16="http://schemas.microsoft.com/office/drawing/2014/main" id="{6851FA0C-6D51-AE49-85C5-0E6AE097DB16}"/>
              </a:ext>
            </a:extLst>
          </p:cNvPr>
          <p:cNvSpPr txBox="1"/>
          <p:nvPr/>
        </p:nvSpPr>
        <p:spPr>
          <a:xfrm>
            <a:off x="3946435" y="6170533"/>
            <a:ext cx="4077812" cy="577081"/>
          </a:xfrm>
          <a:prstGeom prst="rect">
            <a:avLst/>
          </a:prstGeom>
          <a:noFill/>
        </p:spPr>
        <p:txBody>
          <a:bodyPr wrap="square">
            <a:spAutoFit/>
          </a:bodyPr>
          <a:lstStyle/>
          <a:p>
            <a:r>
              <a:rPr lang="en-GB" sz="1050" dirty="0"/>
              <a:t>At the Median, those 40 and Under earn 0.5% less than those Over 40 (down from 5.8% more in April 2024). Compared to last year, this shows a </a:t>
            </a:r>
            <a:r>
              <a:rPr lang="en-GB" sz="1050" b="1" dirty="0"/>
              <a:t>narrowing pay gap</a:t>
            </a:r>
            <a:r>
              <a:rPr lang="en-GB" sz="1050" dirty="0"/>
              <a:t>.</a:t>
            </a:r>
          </a:p>
        </p:txBody>
      </p:sp>
      <p:sp>
        <p:nvSpPr>
          <p:cNvPr id="24" name="TextBox 23">
            <a:extLst>
              <a:ext uri="{FF2B5EF4-FFF2-40B4-BE49-F238E27FC236}">
                <a16:creationId xmlns:a16="http://schemas.microsoft.com/office/drawing/2014/main" id="{4B3309B8-EB37-EDCA-AC5A-3218274E6DFC}"/>
              </a:ext>
            </a:extLst>
          </p:cNvPr>
          <p:cNvSpPr txBox="1"/>
          <p:nvPr/>
        </p:nvSpPr>
        <p:spPr>
          <a:xfrm>
            <a:off x="8193389" y="6101975"/>
            <a:ext cx="3923369" cy="577081"/>
          </a:xfrm>
          <a:prstGeom prst="rect">
            <a:avLst/>
          </a:prstGeom>
          <a:noFill/>
        </p:spPr>
        <p:txBody>
          <a:bodyPr wrap="square">
            <a:spAutoFit/>
          </a:bodyPr>
          <a:lstStyle/>
          <a:p>
            <a:r>
              <a:rPr lang="en-GB" sz="1050" dirty="0"/>
              <a:t>The Median shows a change for Non-religious and Non-Christians, both now earning 0.20% less than Christians. Compared to last year, this shows a </a:t>
            </a:r>
            <a:r>
              <a:rPr lang="en-GB" sz="1050" b="1" dirty="0"/>
              <a:t>narrowing pay gap</a:t>
            </a:r>
            <a:r>
              <a:rPr lang="en-GB" sz="1050" dirty="0"/>
              <a:t>.</a:t>
            </a:r>
          </a:p>
        </p:txBody>
      </p:sp>
      <p:sp>
        <p:nvSpPr>
          <p:cNvPr id="2" name="TextBox 1">
            <a:extLst>
              <a:ext uri="{FF2B5EF4-FFF2-40B4-BE49-F238E27FC236}">
                <a16:creationId xmlns:a16="http://schemas.microsoft.com/office/drawing/2014/main" id="{279D058C-E3DF-AA19-E26F-E6EC53F16059}"/>
              </a:ext>
            </a:extLst>
          </p:cNvPr>
          <p:cNvSpPr txBox="1"/>
          <p:nvPr/>
        </p:nvSpPr>
        <p:spPr>
          <a:xfrm>
            <a:off x="10267546" y="98217"/>
            <a:ext cx="1809588" cy="523220"/>
          </a:xfrm>
          <a:prstGeom prst="rect">
            <a:avLst/>
          </a:prstGeom>
          <a:noFill/>
        </p:spPr>
        <p:txBody>
          <a:bodyPr wrap="square" rtlCol="0">
            <a:spAutoFit/>
          </a:bodyPr>
          <a:lstStyle/>
          <a:p>
            <a:pPr algn="r"/>
            <a:r>
              <a:rPr lang="en-GB" sz="700" dirty="0"/>
              <a:t>The data in each chart goes back as far as we have records. Timelines vary due to the periods we started measuring each metric.</a:t>
            </a:r>
          </a:p>
        </p:txBody>
      </p:sp>
      <p:pic>
        <p:nvPicPr>
          <p:cNvPr id="15" name="Picture 14">
            <a:extLst>
              <a:ext uri="{FF2B5EF4-FFF2-40B4-BE49-F238E27FC236}">
                <a16:creationId xmlns:a16="http://schemas.microsoft.com/office/drawing/2014/main" id="{65A66647-4133-AFBF-1525-40198F187753}"/>
              </a:ext>
            </a:extLst>
          </p:cNvPr>
          <p:cNvPicPr>
            <a:picLocks noChangeAspect="1"/>
          </p:cNvPicPr>
          <p:nvPr/>
        </p:nvPicPr>
        <p:blipFill>
          <a:blip r:embed="rId7"/>
          <a:stretch>
            <a:fillRect/>
          </a:stretch>
        </p:blipFill>
        <p:spPr>
          <a:xfrm>
            <a:off x="4093741" y="557439"/>
            <a:ext cx="3949120" cy="2065854"/>
          </a:xfrm>
          <a:prstGeom prst="rect">
            <a:avLst/>
          </a:prstGeom>
        </p:spPr>
      </p:pic>
    </p:spTree>
    <p:extLst>
      <p:ext uri="{BB962C8B-B14F-4D97-AF65-F5344CB8AC3E}">
        <p14:creationId xmlns:p14="http://schemas.microsoft.com/office/powerpoint/2010/main" val="418568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811FCA1-5D36-47A4-BA30-E45609486B7A}" type="slidenum">
              <a:rPr lang="en-GB" smtClean="0"/>
              <a:pPr/>
              <a:t>4</a:t>
            </a:fld>
            <a:endParaRPr lang="en-GB"/>
          </a:p>
        </p:txBody>
      </p:sp>
      <p:sp>
        <p:nvSpPr>
          <p:cNvPr id="12" name="Title 1"/>
          <p:cNvSpPr txBox="1">
            <a:spLocks/>
          </p:cNvSpPr>
          <p:nvPr/>
        </p:nvSpPr>
        <p:spPr>
          <a:xfrm>
            <a:off x="285135" y="262216"/>
            <a:ext cx="11439832" cy="404544"/>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dirty="0">
                <a:latin typeface="+mn-lt"/>
              </a:rPr>
              <a:t>Gender Pay Gap</a:t>
            </a:r>
          </a:p>
        </p:txBody>
      </p:sp>
      <p:sp>
        <p:nvSpPr>
          <p:cNvPr id="14" name="Content Placeholder 6">
            <a:extLst>
              <a:ext uri="{FF2B5EF4-FFF2-40B4-BE49-F238E27FC236}">
                <a16:creationId xmlns:a16="http://schemas.microsoft.com/office/drawing/2014/main" id="{B4792A28-2B67-6531-69C9-FF3A67535E0C}"/>
              </a:ext>
            </a:extLst>
          </p:cNvPr>
          <p:cNvSpPr>
            <a:spLocks noGrp="1"/>
          </p:cNvSpPr>
          <p:nvPr>
            <p:ph idx="1"/>
          </p:nvPr>
        </p:nvSpPr>
        <p:spPr>
          <a:xfrm>
            <a:off x="423455" y="987977"/>
            <a:ext cx="5415351" cy="404544"/>
          </a:xfrm>
        </p:spPr>
        <p:txBody>
          <a:bodyPr vert="horz" lIns="0" tIns="0" rIns="0" bIns="0" rtlCol="0" anchor="t">
            <a:noAutofit/>
          </a:bodyPr>
          <a:lstStyle/>
          <a:p>
            <a:pPr marL="0" indent="0">
              <a:lnSpc>
                <a:spcPct val="110000"/>
              </a:lnSpc>
              <a:spcAft>
                <a:spcPts val="1000"/>
              </a:spcAft>
              <a:buNone/>
            </a:pPr>
            <a:r>
              <a:rPr lang="en-GB" sz="1800" b="1" dirty="0">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Gender Median and Mean earnings</a:t>
            </a:r>
            <a:endParaRPr lang="en-GB" sz="1400" dirty="0">
              <a:cs typeface="Arial"/>
            </a:endParaRPr>
          </a:p>
          <a:p>
            <a:pPr marL="0" indent="0">
              <a:buNone/>
            </a:pPr>
            <a:endParaRPr lang="en-GB" sz="1400" dirty="0">
              <a:cs typeface="Arial"/>
            </a:endParaRPr>
          </a:p>
          <a:p>
            <a:pPr marL="0" indent="0">
              <a:buNone/>
            </a:pPr>
            <a:endParaRPr lang="en-GB" sz="1400" dirty="0">
              <a:cs typeface="Arial"/>
            </a:endParaRPr>
          </a:p>
        </p:txBody>
      </p:sp>
      <p:sp>
        <p:nvSpPr>
          <p:cNvPr id="15" name="Content Placeholder 6">
            <a:extLst>
              <a:ext uri="{FF2B5EF4-FFF2-40B4-BE49-F238E27FC236}">
                <a16:creationId xmlns:a16="http://schemas.microsoft.com/office/drawing/2014/main" id="{B4792A28-2B67-6531-69C9-FF3A67535E0C}"/>
              </a:ext>
            </a:extLst>
          </p:cNvPr>
          <p:cNvSpPr txBox="1">
            <a:spLocks/>
          </p:cNvSpPr>
          <p:nvPr/>
        </p:nvSpPr>
        <p:spPr>
          <a:xfrm>
            <a:off x="285135" y="655284"/>
            <a:ext cx="11597118" cy="40454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000"/>
              </a:spcAft>
              <a:buFont typeface="Arial" panose="020B0604020202020204" pitchFamily="34" charset="0"/>
              <a:buChar char="•"/>
            </a:pPr>
            <a:r>
              <a:rPr lang="en-GB" sz="1300" dirty="0">
                <a:effectLst/>
                <a:latin typeface="Arial" panose="020B0604020202020204" pitchFamily="34" charset="0"/>
                <a:ea typeface="Times New Roman" panose="02020603050405020304" pitchFamily="18" charset="0"/>
                <a:cs typeface="Arial" panose="020B0604020202020204" pitchFamily="34" charset="0"/>
              </a:rPr>
              <a:t>On 5</a:t>
            </a:r>
            <a:r>
              <a:rPr lang="en-GB" sz="13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GB" sz="1300" dirty="0">
                <a:effectLst/>
                <a:latin typeface="Arial" panose="020B0604020202020204" pitchFamily="34" charset="0"/>
                <a:ea typeface="Times New Roman" panose="02020603050405020304" pitchFamily="18" charset="0"/>
                <a:cs typeface="Arial" panose="020B0604020202020204" pitchFamily="34" charset="0"/>
              </a:rPr>
              <a:t> April 2025, </a:t>
            </a:r>
            <a:r>
              <a:rPr lang="en-GB" sz="1300" dirty="0" err="1">
                <a:effectLst/>
                <a:latin typeface="Arial" panose="020B0604020202020204" pitchFamily="34" charset="0"/>
                <a:ea typeface="Times New Roman" panose="02020603050405020304" pitchFamily="18" charset="0"/>
                <a:cs typeface="Arial" panose="020B0604020202020204" pitchFamily="34" charset="0"/>
              </a:rPr>
              <a:t>YLvC’s</a:t>
            </a:r>
            <a:r>
              <a:rPr lang="en-GB" sz="1300" dirty="0">
                <a:effectLst/>
                <a:latin typeface="Arial" panose="020B0604020202020204" pitchFamily="34" charset="0"/>
                <a:ea typeface="Times New Roman" panose="02020603050405020304" pitchFamily="18" charset="0"/>
                <a:cs typeface="Arial" panose="020B0604020202020204" pitchFamily="34" charset="0"/>
              </a:rPr>
              <a:t> workforce was made up of </a:t>
            </a:r>
            <a:r>
              <a:rPr lang="en-GB" sz="1300" b="1" dirty="0">
                <a:effectLst/>
                <a:latin typeface="Arial" panose="020B0604020202020204" pitchFamily="34" charset="0"/>
                <a:ea typeface="Times New Roman" panose="02020603050405020304" pitchFamily="18" charset="0"/>
                <a:cs typeface="Arial" panose="020B0604020202020204" pitchFamily="34" charset="0"/>
              </a:rPr>
              <a:t>18% Male</a:t>
            </a:r>
            <a:r>
              <a:rPr lang="en-GB" sz="1300" dirty="0">
                <a:effectLst/>
                <a:latin typeface="Arial" panose="020B0604020202020204" pitchFamily="34" charset="0"/>
                <a:ea typeface="Times New Roman" panose="02020603050405020304" pitchFamily="18" charset="0"/>
                <a:cs typeface="Arial" panose="020B0604020202020204" pitchFamily="34" charset="0"/>
              </a:rPr>
              <a:t> and </a:t>
            </a:r>
            <a:r>
              <a:rPr lang="en-GB" sz="1300" b="1" dirty="0">
                <a:effectLst/>
                <a:latin typeface="Arial" panose="020B0604020202020204" pitchFamily="34" charset="0"/>
                <a:ea typeface="Times New Roman" panose="02020603050405020304" pitchFamily="18" charset="0"/>
                <a:cs typeface="Arial" panose="020B0604020202020204" pitchFamily="34" charset="0"/>
              </a:rPr>
              <a:t>82% Female</a:t>
            </a:r>
            <a:r>
              <a:rPr lang="en-GB" sz="1300" dirty="0">
                <a:effectLst/>
                <a:latin typeface="Arial" panose="020B0604020202020204" pitchFamily="34" charset="0"/>
                <a:ea typeface="Times New Roman" panose="02020603050405020304" pitchFamily="18" charset="0"/>
                <a:cs typeface="Arial" panose="020B0604020202020204" pitchFamily="34" charset="0"/>
              </a:rPr>
              <a:t> (proportionately the same as of April 2024).</a:t>
            </a:r>
            <a:endParaRPr lang="en-GB" sz="1300" i="1" dirty="0">
              <a:cs typeface="Arial"/>
            </a:endParaRPr>
          </a:p>
        </p:txBody>
      </p:sp>
      <p:sp>
        <p:nvSpPr>
          <p:cNvPr id="3" name="TextBox 2">
            <a:extLst>
              <a:ext uri="{FF2B5EF4-FFF2-40B4-BE49-F238E27FC236}">
                <a16:creationId xmlns:a16="http://schemas.microsoft.com/office/drawing/2014/main" id="{68E16C7A-2668-5CE5-F695-5126DEFA0C1B}"/>
              </a:ext>
            </a:extLst>
          </p:cNvPr>
          <p:cNvSpPr txBox="1"/>
          <p:nvPr/>
        </p:nvSpPr>
        <p:spPr>
          <a:xfrm>
            <a:off x="285135" y="1249516"/>
            <a:ext cx="11757513" cy="129266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300" b="1" dirty="0"/>
              <a:t>The Median gender pay gap is 3.9%</a:t>
            </a:r>
            <a:r>
              <a:rPr lang="en-GB" sz="1300" dirty="0"/>
              <a:t> (up from 0% in April 2024), which means </a:t>
            </a:r>
            <a:r>
              <a:rPr lang="en-GB" sz="1300" b="1" dirty="0"/>
              <a:t>at </a:t>
            </a:r>
            <a:r>
              <a:rPr lang="en-GB" sz="1300" b="1" dirty="0" err="1"/>
              <a:t>YLvC</a:t>
            </a:r>
            <a:r>
              <a:rPr lang="en-GB" sz="1300" b="1" dirty="0"/>
              <a:t>, Males earn 3.9% more than Females at the middle point of earnings. </a:t>
            </a:r>
            <a:r>
              <a:rPr lang="en-GB" sz="1300" dirty="0"/>
              <a:t> </a:t>
            </a:r>
          </a:p>
          <a:p>
            <a:pPr marL="742950" lvl="1" indent="-285750">
              <a:buFont typeface="Courier New" panose="02070309020205020404" pitchFamily="49" charset="0"/>
              <a:buChar char="o"/>
            </a:pPr>
            <a:r>
              <a:rPr lang="en-GB" sz="1300" dirty="0"/>
              <a:t>This is </a:t>
            </a:r>
            <a:r>
              <a:rPr lang="en-GB" sz="1300" b="1" dirty="0"/>
              <a:t>significantly lower than the </a:t>
            </a:r>
            <a:r>
              <a:rPr lang="en-GB" sz="1300" b="1" dirty="0">
                <a:hlinkClick r:id="rId3"/>
              </a:rPr>
              <a:t>UK gender pay gap</a:t>
            </a:r>
            <a:r>
              <a:rPr lang="en-GB" sz="1300" b="1" dirty="0"/>
              <a:t> of 13.1%. </a:t>
            </a:r>
          </a:p>
          <a:p>
            <a:pPr marL="285750" indent="-285750">
              <a:buFont typeface="Arial" panose="020B0604020202020204" pitchFamily="34" charset="0"/>
              <a:buChar char="•"/>
            </a:pPr>
            <a:r>
              <a:rPr lang="en-GB" sz="1300" b="1" dirty="0"/>
              <a:t>At the Mean, Males earn 7.1% more than Females </a:t>
            </a:r>
            <a:r>
              <a:rPr lang="en-GB" sz="1300" dirty="0"/>
              <a:t>(up from 3.2% in April 2024). It shows </a:t>
            </a:r>
            <a:r>
              <a:rPr lang="en-GB" sz="1300" b="1" dirty="0"/>
              <a:t>the gap between average earnings has increased</a:t>
            </a:r>
            <a:r>
              <a:rPr lang="en-GB" sz="1300" dirty="0"/>
              <a:t>.</a:t>
            </a:r>
          </a:p>
          <a:p>
            <a:pPr marL="285750" indent="-285750">
              <a:buFont typeface="Arial" panose="020B0604020202020204" pitchFamily="34" charset="0"/>
              <a:buChar char="•"/>
            </a:pPr>
            <a:r>
              <a:rPr lang="en-GB" sz="1300" dirty="0"/>
              <a:t>Reflecting on trends, the Median is at its highest since 2020, but lower than the years prior to that. After a fall in 2024, the Mean has returned to a similar post-2020 historic level. Both the Median and Mean are at lower historic levels than pre-2021.</a:t>
            </a:r>
          </a:p>
        </p:txBody>
      </p:sp>
      <p:sp>
        <p:nvSpPr>
          <p:cNvPr id="6" name="Content Placeholder 6">
            <a:extLst>
              <a:ext uri="{FF2B5EF4-FFF2-40B4-BE49-F238E27FC236}">
                <a16:creationId xmlns:a16="http://schemas.microsoft.com/office/drawing/2014/main" id="{D7937562-7A4B-8582-B90F-7320BD668EC7}"/>
              </a:ext>
            </a:extLst>
          </p:cNvPr>
          <p:cNvSpPr txBox="1">
            <a:spLocks/>
          </p:cNvSpPr>
          <p:nvPr/>
        </p:nvSpPr>
        <p:spPr>
          <a:xfrm>
            <a:off x="423454" y="5102835"/>
            <a:ext cx="5415351"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000"/>
              </a:spcAft>
              <a:buFont typeface="Wingdings" pitchFamily="2" charset="2"/>
              <a:buNone/>
            </a:pPr>
            <a:r>
              <a:rPr lang="en-GB" sz="1800" b="1" dirty="0">
                <a:solidFill>
                  <a:srgbClr val="B90A7D"/>
                </a:solidFill>
                <a:latin typeface="Arial" panose="020B0604020202020204" pitchFamily="34" charset="0"/>
                <a:ea typeface="Times New Roman" panose="02020603050405020304" pitchFamily="18" charset="0"/>
                <a:cs typeface="Times New Roman" panose="02020603050405020304" pitchFamily="18" charset="0"/>
              </a:rPr>
              <a:t>Gender Pay Quartiles</a:t>
            </a:r>
            <a:endParaRPr lang="en-GB" sz="1400" dirty="0">
              <a:cs typeface="Arial"/>
            </a:endParaRPr>
          </a:p>
          <a:p>
            <a:pPr marL="0" indent="0">
              <a:buFont typeface="Wingdings" pitchFamily="2" charset="2"/>
              <a:buNone/>
            </a:pPr>
            <a:endParaRPr lang="en-GB" sz="1400" dirty="0">
              <a:cs typeface="Arial"/>
            </a:endParaRPr>
          </a:p>
          <a:p>
            <a:pPr marL="0" indent="0">
              <a:buFont typeface="Wingdings" pitchFamily="2" charset="2"/>
              <a:buNone/>
            </a:pPr>
            <a:endParaRPr lang="en-GB" sz="1400" dirty="0">
              <a:cs typeface="Arial"/>
            </a:endParaRPr>
          </a:p>
        </p:txBody>
      </p:sp>
      <p:sp>
        <p:nvSpPr>
          <p:cNvPr id="7" name="TextBox 6">
            <a:extLst>
              <a:ext uri="{FF2B5EF4-FFF2-40B4-BE49-F238E27FC236}">
                <a16:creationId xmlns:a16="http://schemas.microsoft.com/office/drawing/2014/main" id="{1B6A84FB-344B-0DC1-BE66-CB0B2281A46D}"/>
              </a:ext>
            </a:extLst>
          </p:cNvPr>
          <p:cNvSpPr txBox="1"/>
          <p:nvPr/>
        </p:nvSpPr>
        <p:spPr>
          <a:xfrm>
            <a:off x="195098" y="5377825"/>
            <a:ext cx="11853256" cy="1292662"/>
          </a:xfrm>
          <a:prstGeom prst="rect">
            <a:avLst/>
          </a:prstGeom>
          <a:noFill/>
        </p:spPr>
        <p:txBody>
          <a:bodyPr wrap="square">
            <a:spAutoFit/>
          </a:bodyPr>
          <a:lstStyle/>
          <a:p>
            <a:pPr marL="285750" indent="-285750">
              <a:buFont typeface="Arial" panose="020B0604020202020204" pitchFamily="34" charset="0"/>
              <a:buChar char="•"/>
            </a:pPr>
            <a:r>
              <a:rPr lang="en-GB" sz="1300" dirty="0"/>
              <a:t>The gender split across pay quartiles is almost identical to that of our total workforce (18% Males, 20% Females).</a:t>
            </a:r>
          </a:p>
          <a:p>
            <a:pPr marL="285750" indent="-285750">
              <a:buFont typeface="Arial" panose="020B0604020202020204" pitchFamily="34" charset="0"/>
              <a:buChar char="•"/>
            </a:pPr>
            <a:r>
              <a:rPr lang="en-GB" sz="1300" dirty="0"/>
              <a:t>Compared to 2024</a:t>
            </a:r>
            <a:r>
              <a:rPr lang="en-GB" sz="1300" b="1" dirty="0"/>
              <a:t>, the proportion of Females in the lowest (Band A) and highest (Band D) paid roles has fallen by 1% and 3% respectively. Females have increased in the lower middle (Band B) and upper middle (Band C) roles, by 7% and 1% respectively.</a:t>
            </a:r>
            <a:endParaRPr lang="en-GB" sz="1300" dirty="0"/>
          </a:p>
          <a:p>
            <a:pPr marL="285750" indent="-285750">
              <a:buFont typeface="Arial" panose="020B0604020202020204" pitchFamily="34" charset="0"/>
              <a:buChar char="•"/>
            </a:pPr>
            <a:r>
              <a:rPr lang="en-GB" sz="1300" dirty="0"/>
              <a:t>The Median Pay Gap identifies Males earn more in bands A and C, but less in bands B and D. However, it is only 0.19% less in band D, showing very little difference in Median earnings at the higher levels of pay and thus a very tight pay gap.</a:t>
            </a:r>
          </a:p>
          <a:p>
            <a:pPr marL="742950" lvl="1" indent="-285750">
              <a:buFont typeface="Courier New" panose="02070309020205020404" pitchFamily="49" charset="0"/>
              <a:buChar char="o"/>
            </a:pPr>
            <a:r>
              <a:rPr lang="en-GB" sz="1300" dirty="0"/>
              <a:t>However, at band D, we also see the highest gap in Mean earnings, which are 5.81% higher for Males. </a:t>
            </a:r>
          </a:p>
        </p:txBody>
      </p:sp>
      <p:sp>
        <p:nvSpPr>
          <p:cNvPr id="10" name="TextBox 9">
            <a:extLst>
              <a:ext uri="{FF2B5EF4-FFF2-40B4-BE49-F238E27FC236}">
                <a16:creationId xmlns:a16="http://schemas.microsoft.com/office/drawing/2014/main" id="{A3CC6C8C-DF40-4DBB-63A1-FDA50067934B}"/>
              </a:ext>
            </a:extLst>
          </p:cNvPr>
          <p:cNvSpPr txBox="1"/>
          <p:nvPr/>
        </p:nvSpPr>
        <p:spPr>
          <a:xfrm>
            <a:off x="4031676" y="4957008"/>
            <a:ext cx="4386834" cy="200055"/>
          </a:xfrm>
          <a:prstGeom prst="rect">
            <a:avLst/>
          </a:prstGeom>
          <a:noFill/>
        </p:spPr>
        <p:txBody>
          <a:bodyPr wrap="square">
            <a:spAutoFit/>
          </a:bodyPr>
          <a:lstStyle/>
          <a:p>
            <a:pPr algn="ctr"/>
            <a:r>
              <a:rPr lang="en-GB" sz="700" dirty="0"/>
              <a:t>(Band A = lowest pay quartile; Band D = highest pay quartile)</a:t>
            </a:r>
          </a:p>
        </p:txBody>
      </p:sp>
      <p:sp>
        <p:nvSpPr>
          <p:cNvPr id="9" name="TextBox 8">
            <a:extLst>
              <a:ext uri="{FF2B5EF4-FFF2-40B4-BE49-F238E27FC236}">
                <a16:creationId xmlns:a16="http://schemas.microsoft.com/office/drawing/2014/main" id="{AB955A87-6149-9181-FA2F-0416A7A5BA3E}"/>
              </a:ext>
            </a:extLst>
          </p:cNvPr>
          <p:cNvSpPr txBox="1"/>
          <p:nvPr/>
        </p:nvSpPr>
        <p:spPr>
          <a:xfrm>
            <a:off x="8007778" y="4938720"/>
            <a:ext cx="4386834" cy="200055"/>
          </a:xfrm>
          <a:prstGeom prst="rect">
            <a:avLst/>
          </a:prstGeom>
          <a:noFill/>
        </p:spPr>
        <p:txBody>
          <a:bodyPr wrap="square">
            <a:spAutoFit/>
          </a:bodyPr>
          <a:lstStyle/>
          <a:p>
            <a:pPr algn="ctr"/>
            <a:r>
              <a:rPr lang="en-GB" sz="700" dirty="0"/>
              <a:t>(Band A = lowest pay quartile; Band D = highest pay quartile)</a:t>
            </a:r>
          </a:p>
        </p:txBody>
      </p:sp>
      <p:pic>
        <p:nvPicPr>
          <p:cNvPr id="11" name="Picture 10">
            <a:extLst>
              <a:ext uri="{FF2B5EF4-FFF2-40B4-BE49-F238E27FC236}">
                <a16:creationId xmlns:a16="http://schemas.microsoft.com/office/drawing/2014/main" id="{4CDDE207-FEF0-2694-1664-AC2419D0D8B0}"/>
              </a:ext>
            </a:extLst>
          </p:cNvPr>
          <p:cNvPicPr>
            <a:picLocks noChangeAspect="1"/>
          </p:cNvPicPr>
          <p:nvPr/>
        </p:nvPicPr>
        <p:blipFill>
          <a:blip r:embed="rId4"/>
          <a:stretch>
            <a:fillRect/>
          </a:stretch>
        </p:blipFill>
        <p:spPr>
          <a:xfrm>
            <a:off x="195098" y="2869993"/>
            <a:ext cx="4004764" cy="2033778"/>
          </a:xfrm>
          <a:prstGeom prst="rect">
            <a:avLst/>
          </a:prstGeom>
        </p:spPr>
      </p:pic>
      <p:pic>
        <p:nvPicPr>
          <p:cNvPr id="13" name="Picture 12">
            <a:extLst>
              <a:ext uri="{FF2B5EF4-FFF2-40B4-BE49-F238E27FC236}">
                <a16:creationId xmlns:a16="http://schemas.microsoft.com/office/drawing/2014/main" id="{523BAAA2-A061-C52F-39CF-9C6128ED7E48}"/>
              </a:ext>
            </a:extLst>
          </p:cNvPr>
          <p:cNvPicPr>
            <a:picLocks noChangeAspect="1"/>
          </p:cNvPicPr>
          <p:nvPr/>
        </p:nvPicPr>
        <p:blipFill>
          <a:blip r:embed="rId5"/>
          <a:stretch>
            <a:fillRect/>
          </a:stretch>
        </p:blipFill>
        <p:spPr>
          <a:xfrm>
            <a:off x="4291387" y="2869993"/>
            <a:ext cx="3917664" cy="2033778"/>
          </a:xfrm>
          <a:prstGeom prst="rect">
            <a:avLst/>
          </a:prstGeom>
        </p:spPr>
      </p:pic>
      <p:pic>
        <p:nvPicPr>
          <p:cNvPr id="17" name="Picture 16">
            <a:extLst>
              <a:ext uri="{FF2B5EF4-FFF2-40B4-BE49-F238E27FC236}">
                <a16:creationId xmlns:a16="http://schemas.microsoft.com/office/drawing/2014/main" id="{BD2650C3-A8C0-2201-99F5-1E90B7D4987A}"/>
              </a:ext>
            </a:extLst>
          </p:cNvPr>
          <p:cNvPicPr>
            <a:picLocks noChangeAspect="1"/>
          </p:cNvPicPr>
          <p:nvPr/>
        </p:nvPicPr>
        <p:blipFill>
          <a:blip r:embed="rId6"/>
          <a:stretch>
            <a:fillRect/>
          </a:stretch>
        </p:blipFill>
        <p:spPr>
          <a:xfrm>
            <a:off x="8300575" y="2869180"/>
            <a:ext cx="3785451" cy="2033778"/>
          </a:xfrm>
          <a:prstGeom prst="rect">
            <a:avLst/>
          </a:prstGeom>
        </p:spPr>
      </p:pic>
    </p:spTree>
    <p:extLst>
      <p:ext uri="{BB962C8B-B14F-4D97-AF65-F5344CB8AC3E}">
        <p14:creationId xmlns:p14="http://schemas.microsoft.com/office/powerpoint/2010/main" val="221244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13C6F-9489-7DC8-8B91-82D8817EB50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078CD-07B8-5430-84C7-B94EFE0AD10D}"/>
              </a:ext>
            </a:extLst>
          </p:cNvPr>
          <p:cNvSpPr>
            <a:spLocks noGrp="1"/>
          </p:cNvSpPr>
          <p:nvPr>
            <p:ph type="sldNum" sz="quarter" idx="11"/>
          </p:nvPr>
        </p:nvSpPr>
        <p:spPr/>
        <p:txBody>
          <a:bodyPr/>
          <a:lstStyle/>
          <a:p>
            <a:fld id="{8811FCA1-5D36-47A4-BA30-E45609486B7A}" type="slidenum">
              <a:rPr lang="en-GB" smtClean="0"/>
              <a:pPr/>
              <a:t>5</a:t>
            </a:fld>
            <a:endParaRPr lang="en-GB"/>
          </a:p>
        </p:txBody>
      </p:sp>
      <p:sp>
        <p:nvSpPr>
          <p:cNvPr id="12" name="Title 1">
            <a:extLst>
              <a:ext uri="{FF2B5EF4-FFF2-40B4-BE49-F238E27FC236}">
                <a16:creationId xmlns:a16="http://schemas.microsoft.com/office/drawing/2014/main" id="{7AF25856-1950-C9DF-6474-78D3CD255C5F}"/>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Gender Pay Gap</a:t>
            </a:r>
          </a:p>
        </p:txBody>
      </p:sp>
      <p:sp>
        <p:nvSpPr>
          <p:cNvPr id="14" name="Content Placeholder 6">
            <a:extLst>
              <a:ext uri="{FF2B5EF4-FFF2-40B4-BE49-F238E27FC236}">
                <a16:creationId xmlns:a16="http://schemas.microsoft.com/office/drawing/2014/main" id="{7B5E9AB7-15C9-4477-0838-D2BC0C3C796B}"/>
              </a:ext>
            </a:extLst>
          </p:cNvPr>
          <p:cNvSpPr>
            <a:spLocks noGrp="1"/>
          </p:cNvSpPr>
          <p:nvPr>
            <p:ph idx="1"/>
          </p:nvPr>
        </p:nvSpPr>
        <p:spPr>
          <a:xfrm>
            <a:off x="339142" y="691614"/>
            <a:ext cx="5415351" cy="404544"/>
          </a:xfrm>
        </p:spPr>
        <p:txBody>
          <a:bodyPr vert="horz" lIns="0" tIns="0" rIns="0" bIns="0" rtlCol="0" anchor="t">
            <a:noAutofit/>
          </a:bodyPr>
          <a:lstStyle/>
          <a:p>
            <a:pPr marL="0" indent="0">
              <a:lnSpc>
                <a:spcPct val="110000"/>
              </a:lnSpc>
              <a:spcAft>
                <a:spcPts val="1000"/>
              </a:spcAft>
              <a:buNone/>
            </a:pPr>
            <a:r>
              <a:rPr lang="en-GB" sz="1800" b="1" dirty="0">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Gender Further Analysis</a:t>
            </a:r>
            <a:endParaRPr lang="en-GB" sz="1400" dirty="0">
              <a:cs typeface="Arial"/>
            </a:endParaRPr>
          </a:p>
        </p:txBody>
      </p:sp>
      <p:sp>
        <p:nvSpPr>
          <p:cNvPr id="3" name="TextBox 2">
            <a:extLst>
              <a:ext uri="{FF2B5EF4-FFF2-40B4-BE49-F238E27FC236}">
                <a16:creationId xmlns:a16="http://schemas.microsoft.com/office/drawing/2014/main" id="{D06AF51B-9000-0470-8CD5-D115D3948F07}"/>
              </a:ext>
            </a:extLst>
          </p:cNvPr>
          <p:cNvSpPr txBox="1"/>
          <p:nvPr/>
        </p:nvSpPr>
        <p:spPr>
          <a:xfrm>
            <a:off x="339142" y="1156534"/>
            <a:ext cx="11219905" cy="5044843"/>
          </a:xfrm>
          <a:prstGeom prst="rect">
            <a:avLst/>
          </a:prstGeom>
          <a:noFill/>
        </p:spPr>
        <p:txBody>
          <a:bodyPr wrap="square" lIns="91440" tIns="45720" rIns="91440" bIns="45720" anchor="t">
            <a:spAutoFit/>
          </a:bodyPr>
          <a:lstStyle/>
          <a:p>
            <a:pPr marL="342900" lvl="0" indent="-342900">
              <a:lnSpc>
                <a:spcPct val="110000"/>
              </a:lnSpc>
              <a:buFont typeface="Symbol" panose="05050102010706020507" pitchFamily="18" charset="2"/>
              <a:buChar char=""/>
              <a:tabLst>
                <a:tab pos="228600" algn="l"/>
                <a:tab pos="457200" algn="l"/>
              </a:tabLst>
            </a:pPr>
            <a:r>
              <a:rPr lang="en-GB" sz="13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Males represent 18% of </a:t>
            </a:r>
            <a:r>
              <a:rPr lang="en-GB" sz="1300" dirty="0" err="1">
                <a:solidFill>
                  <a:srgbClr val="262626"/>
                </a:solidFill>
                <a:effectLst/>
                <a:latin typeface="Arial" panose="020B0604020202020204" pitchFamily="34" charset="0"/>
                <a:ea typeface="Times New Roman" panose="02020603050405020304" pitchFamily="18" charset="0"/>
                <a:cs typeface="Arial" panose="020B0604020202020204" pitchFamily="34" charset="0"/>
              </a:rPr>
              <a:t>YLvC’s</a:t>
            </a:r>
            <a:r>
              <a:rPr lang="en-GB" sz="13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 workforce. Their highest proportional representation is at Director level (42.85%). Conversely, </a:t>
            </a:r>
            <a:r>
              <a:rPr lang="en-GB" sz="1300" dirty="0">
                <a:solidFill>
                  <a:srgbClr val="262626"/>
                </a:solidFill>
                <a:latin typeface="Arial" panose="020B0604020202020204" pitchFamily="34" charset="0"/>
                <a:ea typeface="Times New Roman" panose="02020603050405020304" pitchFamily="18" charset="0"/>
                <a:cs typeface="Arial" panose="020B0604020202020204" pitchFamily="34" charset="0"/>
              </a:rPr>
              <a:t>Director </a:t>
            </a:r>
            <a:r>
              <a:rPr lang="en-GB" sz="13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level has the lowest proportional representation of Females (57%), whereas they make up 82% of the overall workforce.</a:t>
            </a:r>
          </a:p>
          <a:p>
            <a:pPr marL="342900" lvl="0" indent="-342900">
              <a:lnSpc>
                <a:spcPct val="110000"/>
              </a:lnSpc>
              <a:buFont typeface="Symbol" panose="05050102010706020507" pitchFamily="18" charset="2"/>
              <a:buChar char=""/>
              <a:tabLst>
                <a:tab pos="228600" algn="l"/>
                <a:tab pos="457200" algn="l"/>
              </a:tabLst>
            </a:pPr>
            <a:endParaRPr lang="en-GB" sz="13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Symbol" panose="05050102010706020507" pitchFamily="18" charset="2"/>
              <a:buChar char=""/>
              <a:tabLst>
                <a:tab pos="228600" algn="l"/>
                <a:tab pos="457200" algn="l"/>
              </a:tabLst>
            </a:pPr>
            <a:r>
              <a:rPr lang="en-GB" sz="13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The </a:t>
            </a:r>
            <a:r>
              <a:rPr lang="en-GB" sz="1300" b="1"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pay gap </a:t>
            </a:r>
            <a:r>
              <a:rPr lang="en-GB" sz="13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between Males and Females across all job grades is </a:t>
            </a:r>
            <a:r>
              <a:rPr lang="en-GB" sz="1300" dirty="0">
                <a:solidFill>
                  <a:srgbClr val="262626"/>
                </a:solidFill>
                <a:latin typeface="Arial" panose="020B0604020202020204" pitchFamily="34" charset="0"/>
                <a:ea typeface="Times New Roman" panose="02020603050405020304" pitchFamily="18" charset="0"/>
                <a:cs typeface="Arial" panose="020B0604020202020204" pitchFamily="34" charset="0"/>
              </a:rPr>
              <a:t>within 5%, apart from Associate Director and Director levels where we see a much wider divergence. </a:t>
            </a:r>
          </a:p>
          <a:p>
            <a:pPr lvl="0">
              <a:lnSpc>
                <a:spcPct val="110000"/>
              </a:lnSpc>
              <a:tabLst>
                <a:tab pos="228600" algn="l"/>
                <a:tab pos="457200" algn="l"/>
              </a:tabLst>
            </a:pPr>
            <a:endParaRPr lang="en-GB" sz="13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10000"/>
              </a:lnSpc>
              <a:buFont typeface="Symbol" panose="05050102010706020507" pitchFamily="18" charset="2"/>
              <a:buChar char=""/>
              <a:tabLst>
                <a:tab pos="228600" algn="l"/>
                <a:tab pos="457200" algn="l"/>
              </a:tabLst>
            </a:pPr>
            <a:r>
              <a:rPr lang="en-GB" sz="1300" dirty="0">
                <a:solidFill>
                  <a:srgbClr val="262626"/>
                </a:solidFill>
                <a:effectLst/>
                <a:latin typeface="Arial"/>
                <a:ea typeface="Times New Roman" panose="02020603050405020304" pitchFamily="18" charset="0"/>
                <a:cs typeface="Arial"/>
              </a:rPr>
              <a:t>At </a:t>
            </a:r>
            <a:r>
              <a:rPr lang="en-GB" sz="1300" b="1" dirty="0">
                <a:solidFill>
                  <a:srgbClr val="262626"/>
                </a:solidFill>
                <a:effectLst/>
                <a:latin typeface="Arial"/>
                <a:ea typeface="Times New Roman" panose="02020603050405020304" pitchFamily="18" charset="0"/>
                <a:cs typeface="Arial"/>
              </a:rPr>
              <a:t>Director level</a:t>
            </a:r>
            <a:r>
              <a:rPr lang="en-GB" sz="1300" dirty="0">
                <a:solidFill>
                  <a:srgbClr val="262626"/>
                </a:solidFill>
                <a:effectLst/>
                <a:latin typeface="Arial"/>
                <a:ea typeface="Times New Roman" panose="02020603050405020304" pitchFamily="18" charset="0"/>
                <a:cs typeface="Arial"/>
              </a:rPr>
              <a:t> (excluding CEO), </a:t>
            </a:r>
            <a:r>
              <a:rPr lang="en-GB" sz="1300" b="1" dirty="0">
                <a:solidFill>
                  <a:srgbClr val="262626"/>
                </a:solidFill>
                <a:effectLst/>
                <a:latin typeface="Arial"/>
                <a:ea typeface="Times New Roman" panose="02020603050405020304" pitchFamily="18" charset="0"/>
                <a:cs typeface="Arial"/>
              </a:rPr>
              <a:t>the Median pay for Males is 15.57% higher than Females </a:t>
            </a:r>
            <a:r>
              <a:rPr lang="en-GB" sz="1300" dirty="0">
                <a:solidFill>
                  <a:srgbClr val="262626"/>
                </a:solidFill>
                <a:effectLst/>
                <a:latin typeface="Arial"/>
                <a:ea typeface="Times New Roman" panose="02020603050405020304" pitchFamily="18" charset="0"/>
                <a:cs typeface="Arial"/>
              </a:rPr>
              <a:t>(up from 3.2% in April 2024). The </a:t>
            </a:r>
            <a:r>
              <a:rPr lang="en-GB" sz="1300" b="1" dirty="0">
                <a:solidFill>
                  <a:srgbClr val="262626"/>
                </a:solidFill>
                <a:latin typeface="Arial"/>
                <a:ea typeface="Times New Roman" panose="02020603050405020304" pitchFamily="18" charset="0"/>
                <a:cs typeface="Arial"/>
              </a:rPr>
              <a:t>Mean</a:t>
            </a:r>
            <a:r>
              <a:rPr lang="en-GB" sz="1300" b="1" dirty="0">
                <a:solidFill>
                  <a:srgbClr val="262626"/>
                </a:solidFill>
                <a:effectLst/>
                <a:latin typeface="Arial"/>
                <a:ea typeface="Times New Roman" panose="02020603050405020304" pitchFamily="18" charset="0"/>
                <a:cs typeface="Arial"/>
              </a:rPr>
              <a:t> pay identifies Males earn 24.10% more than Females</a:t>
            </a:r>
            <a:r>
              <a:rPr lang="en-GB" sz="1300" dirty="0">
                <a:solidFill>
                  <a:srgbClr val="262626"/>
                </a:solidFill>
                <a:effectLst/>
                <a:latin typeface="Arial"/>
                <a:ea typeface="Times New Roman" panose="02020603050405020304" pitchFamily="18" charset="0"/>
                <a:cs typeface="Arial"/>
              </a:rPr>
              <a:t> (an increase fro</a:t>
            </a:r>
            <a:r>
              <a:rPr lang="en-GB" sz="1300" dirty="0">
                <a:solidFill>
                  <a:srgbClr val="262626"/>
                </a:solidFill>
                <a:latin typeface="Arial"/>
                <a:ea typeface="Times New Roman" panose="02020603050405020304" pitchFamily="18" charset="0"/>
                <a:cs typeface="Arial"/>
              </a:rPr>
              <a:t>m </a:t>
            </a:r>
            <a:r>
              <a:rPr lang="en-GB" sz="1300" dirty="0">
                <a:solidFill>
                  <a:srgbClr val="262626"/>
                </a:solidFill>
                <a:effectLst/>
                <a:latin typeface="Arial"/>
                <a:ea typeface="Times New Roman" panose="02020603050405020304" pitchFamily="18" charset="0"/>
                <a:cs typeface="Arial"/>
              </a:rPr>
              <a:t>12.20% in April 2024). At the time of analysis, 42.85% (3 out of 7) of the Directors were Male (up from 28.57% in April 2024).</a:t>
            </a:r>
            <a:r>
              <a:rPr lang="en-GB" sz="1300" dirty="0">
                <a:solidFill>
                  <a:srgbClr val="262626"/>
                </a:solidFill>
                <a:latin typeface="Arial"/>
                <a:ea typeface="Times New Roman" panose="02020603050405020304" pitchFamily="18" charset="0"/>
                <a:cs typeface="Arial"/>
              </a:rPr>
              <a:t> </a:t>
            </a:r>
            <a:endParaRPr lang="en-GB" sz="1300" dirty="0">
              <a:solidFill>
                <a:srgbClr val="262626"/>
              </a:solidFill>
              <a:latin typeface="Arial" panose="020B0604020202020204" pitchFamily="34" charset="0"/>
              <a:ea typeface="Times New Roman" panose="02020603050405020304" pitchFamily="18" charset="0"/>
              <a:cs typeface="Arial" panose="020B0604020202020204" pitchFamily="34" charset="0"/>
            </a:endParaRPr>
          </a:p>
          <a:p>
            <a:pPr>
              <a:lnSpc>
                <a:spcPct val="110000"/>
              </a:lnSpc>
              <a:tabLst>
                <a:tab pos="228600" algn="l"/>
                <a:tab pos="457200" algn="l"/>
              </a:tabLst>
            </a:pPr>
            <a:endParaRPr lang="en-GB" sz="1300" dirty="0">
              <a:solidFill>
                <a:srgbClr val="262626"/>
              </a:solidFill>
              <a:latin typeface="Arial"/>
              <a:ea typeface="Times New Roman" panose="02020603050405020304" pitchFamily="18" charset="0"/>
              <a:cs typeface="Arial"/>
            </a:endParaRPr>
          </a:p>
          <a:p>
            <a:pPr marL="800100" lvl="1" indent="-342900">
              <a:lnSpc>
                <a:spcPct val="110000"/>
              </a:lnSpc>
              <a:buFont typeface="Courier New" panose="05050102010706020507" pitchFamily="18" charset="2"/>
              <a:buChar char="o"/>
              <a:tabLst>
                <a:tab pos="228600" algn="l"/>
                <a:tab pos="457200" algn="l"/>
              </a:tabLst>
            </a:pPr>
            <a:r>
              <a:rPr lang="en-GB" sz="1300" dirty="0">
                <a:solidFill>
                  <a:srgbClr val="262626"/>
                </a:solidFill>
                <a:latin typeface="Arial"/>
                <a:ea typeface="Times New Roman" panose="02020603050405020304" pitchFamily="18" charset="0"/>
                <a:cs typeface="Arial"/>
              </a:rPr>
              <a:t>However, </a:t>
            </a:r>
            <a:r>
              <a:rPr lang="en-GB" sz="1300" b="1" i="1" dirty="0">
                <a:solidFill>
                  <a:srgbClr val="262626"/>
                </a:solidFill>
                <a:latin typeface="Arial"/>
                <a:ea typeface="Times New Roman" panose="02020603050405020304" pitchFamily="18" charset="0"/>
                <a:cs typeface="Arial"/>
              </a:rPr>
              <a:t>it should be reiterated that the Gender Pay Gap looks at average hourly pay</a:t>
            </a:r>
            <a:r>
              <a:rPr lang="en-GB" sz="1300" dirty="0">
                <a:solidFill>
                  <a:srgbClr val="262626"/>
                </a:solidFill>
                <a:latin typeface="Arial"/>
                <a:ea typeface="Times New Roman" panose="02020603050405020304" pitchFamily="18" charset="0"/>
                <a:cs typeface="Arial"/>
              </a:rPr>
              <a:t>. As part of the calculation, salary sacrifices (e.g. pension, childcare vouchers, annual leave purchases and more) are deducted from gross pay. At Director level, salary sacrifice uptake is higher from Females, with half purchasing additional annual leave and others purchasing Childcare Vouchers or taking part in Charitable Giving. The largest salary sacrifice difference is highest when observing Pension contributions. On average, Females sacrifice 22% of their salary for Pensions compared to 6% of Males. All these factors combined affects the gender pay gap.</a:t>
            </a:r>
            <a:endParaRPr lang="en-GB" sz="1300" dirty="0">
              <a:solidFill>
                <a:srgbClr val="262626"/>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ct val="110000"/>
              </a:lnSpc>
              <a:buFont typeface="Courier New" panose="05050102010706020507" pitchFamily="18" charset="2"/>
              <a:buChar char="o"/>
              <a:tabLst>
                <a:tab pos="228600" algn="l"/>
                <a:tab pos="457200" algn="l"/>
              </a:tabLst>
            </a:pPr>
            <a:endParaRPr lang="en-GB" sz="13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spcAft>
                <a:spcPts val="1000"/>
              </a:spcAft>
              <a:buFont typeface="Symbol" panose="05050102010706020507" pitchFamily="18" charset="2"/>
              <a:buChar char=""/>
              <a:tabLst>
                <a:tab pos="228600" algn="l"/>
                <a:tab pos="457200" algn="l"/>
              </a:tabLst>
            </a:pPr>
            <a:r>
              <a:rPr lang="en-GB" sz="13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At </a:t>
            </a:r>
            <a:r>
              <a:rPr lang="en-GB" sz="1300" b="1"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Associate Director level, </a:t>
            </a:r>
            <a:r>
              <a:rPr lang="en-GB" sz="1300" b="1" dirty="0">
                <a:solidFill>
                  <a:srgbClr val="262626"/>
                </a:solidFill>
                <a:latin typeface="Arial" panose="020B0604020202020204" pitchFamily="34" charset="0"/>
                <a:ea typeface="Times New Roman" panose="02020603050405020304" pitchFamily="18" charset="0"/>
                <a:cs typeface="Arial" panose="020B0604020202020204" pitchFamily="34" charset="0"/>
              </a:rPr>
              <a:t>the Median pay for Males is 16.8% higher than Females</a:t>
            </a:r>
            <a:r>
              <a:rPr lang="en-GB" sz="1300" dirty="0">
                <a:solidFill>
                  <a:srgbClr val="262626"/>
                </a:solidFill>
                <a:latin typeface="Arial" panose="020B0604020202020204" pitchFamily="34" charset="0"/>
                <a:ea typeface="Times New Roman" panose="02020603050405020304" pitchFamily="18" charset="0"/>
                <a:cs typeface="Arial" panose="020B0604020202020204" pitchFamily="34" charset="0"/>
              </a:rPr>
              <a:t> (little change from 16.5% in April 2024). </a:t>
            </a:r>
            <a:r>
              <a:rPr lang="en-GB" sz="1300" b="1" dirty="0">
                <a:solidFill>
                  <a:srgbClr val="262626"/>
                </a:solidFill>
                <a:latin typeface="Arial" panose="020B0604020202020204" pitchFamily="34" charset="0"/>
                <a:ea typeface="Times New Roman" panose="02020603050405020304" pitchFamily="18" charset="0"/>
                <a:cs typeface="Arial" panose="020B0604020202020204" pitchFamily="34" charset="0"/>
              </a:rPr>
              <a:t>Mean Male earnings are 16.48% higher than Women’s</a:t>
            </a:r>
            <a:r>
              <a:rPr lang="en-GB" sz="1300" dirty="0">
                <a:solidFill>
                  <a:srgbClr val="262626"/>
                </a:solidFill>
                <a:latin typeface="Arial" panose="020B0604020202020204" pitchFamily="34" charset="0"/>
                <a:ea typeface="Times New Roman" panose="02020603050405020304" pitchFamily="18" charset="0"/>
                <a:cs typeface="Arial" panose="020B0604020202020204" pitchFamily="34" charset="0"/>
              </a:rPr>
              <a:t> (down from 17.3% in April 2024). </a:t>
            </a:r>
            <a:r>
              <a:rPr lang="en-GB" sz="1300" b="1"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Further context</a:t>
            </a:r>
            <a:r>
              <a:rPr lang="en-GB" sz="13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 </a:t>
            </a:r>
            <a:r>
              <a:rPr lang="en-GB" sz="1300" b="1"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must be given</a:t>
            </a:r>
            <a:r>
              <a:rPr lang="en-GB" sz="13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 as 8 of the 9 Associate Directors are Female (88%, the same as </a:t>
            </a:r>
            <a:r>
              <a:rPr lang="en-GB" sz="1300" dirty="0">
                <a:solidFill>
                  <a:srgbClr val="262626"/>
                </a:solidFill>
                <a:latin typeface="Arial" panose="020B0604020202020204" pitchFamily="34" charset="0"/>
                <a:ea typeface="Times New Roman" panose="02020603050405020304" pitchFamily="18" charset="0"/>
                <a:cs typeface="Arial" panose="020B0604020202020204" pitchFamily="34" charset="0"/>
              </a:rPr>
              <a:t>in April 2024</a:t>
            </a:r>
            <a:r>
              <a:rPr lang="en-GB" sz="13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 With a higher proportion of Females, there’s a wider range of Female salaries, compared to only one Male.</a:t>
            </a:r>
          </a:p>
          <a:p>
            <a:pPr marL="800100" lvl="1" indent="-342900">
              <a:lnSpc>
                <a:spcPct val="110000"/>
              </a:lnSpc>
              <a:spcAft>
                <a:spcPts val="1000"/>
              </a:spcAft>
              <a:buFont typeface="Courier New" panose="05050102010706020507" pitchFamily="18" charset="2"/>
              <a:buChar char="o"/>
              <a:tabLst>
                <a:tab pos="228600" algn="l"/>
                <a:tab pos="457200" algn="l"/>
              </a:tabLst>
            </a:pPr>
            <a:r>
              <a:rPr lang="en-GB" sz="1300" dirty="0">
                <a:solidFill>
                  <a:srgbClr val="262626"/>
                </a:solidFill>
                <a:latin typeface="Arial"/>
                <a:ea typeface="Times New Roman" panose="02020603050405020304" pitchFamily="18" charset="0"/>
                <a:cs typeface="Arial"/>
              </a:rPr>
              <a:t>As with Director level, we see the influence of salary sacrifices on pay. Although Male earnings are higher at this level, Females make greater pension contributions and have purchased additional Annual Leave, both of which widen the gap.</a:t>
            </a:r>
            <a:endParaRPr lang="en-GB" sz="1300" dirty="0">
              <a:solidFill>
                <a:srgbClr val="262626"/>
              </a:solidFill>
              <a:latin typeface="Arial" panose="020B0604020202020204" pitchFamily="34" charset="0"/>
              <a:ea typeface="Times New Roman" panose="02020603050405020304" pitchFamily="18" charset="0"/>
              <a:cs typeface="Arial"/>
            </a:endParaRPr>
          </a:p>
        </p:txBody>
      </p:sp>
    </p:spTree>
    <p:extLst>
      <p:ext uri="{BB962C8B-B14F-4D97-AF65-F5344CB8AC3E}">
        <p14:creationId xmlns:p14="http://schemas.microsoft.com/office/powerpoint/2010/main" val="346757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975F9-90F3-3E49-0D47-867FEA03510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49C373-AC05-8213-6F3A-6A451B0483F7}"/>
              </a:ext>
            </a:extLst>
          </p:cNvPr>
          <p:cNvSpPr>
            <a:spLocks noGrp="1"/>
          </p:cNvSpPr>
          <p:nvPr>
            <p:ph type="sldNum" sz="quarter" idx="11"/>
          </p:nvPr>
        </p:nvSpPr>
        <p:spPr/>
        <p:txBody>
          <a:bodyPr/>
          <a:lstStyle/>
          <a:p>
            <a:fld id="{8811FCA1-5D36-47A4-BA30-E45609486B7A}" type="slidenum">
              <a:rPr lang="en-GB" smtClean="0"/>
              <a:pPr/>
              <a:t>6</a:t>
            </a:fld>
            <a:endParaRPr lang="en-GB"/>
          </a:p>
        </p:txBody>
      </p:sp>
      <p:sp>
        <p:nvSpPr>
          <p:cNvPr id="12" name="Title 1">
            <a:extLst>
              <a:ext uri="{FF2B5EF4-FFF2-40B4-BE49-F238E27FC236}">
                <a16:creationId xmlns:a16="http://schemas.microsoft.com/office/drawing/2014/main" id="{C0C50BC7-DA2D-33A0-E0DA-1F80C3A1A052}"/>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ETHNICITY Pay Gap</a:t>
            </a:r>
          </a:p>
        </p:txBody>
      </p:sp>
      <p:sp>
        <p:nvSpPr>
          <p:cNvPr id="14" name="Content Placeholder 6">
            <a:extLst>
              <a:ext uri="{FF2B5EF4-FFF2-40B4-BE49-F238E27FC236}">
                <a16:creationId xmlns:a16="http://schemas.microsoft.com/office/drawing/2014/main" id="{9523E715-3EA0-4128-C29A-F3BF226F7A0F}"/>
              </a:ext>
            </a:extLst>
          </p:cNvPr>
          <p:cNvSpPr>
            <a:spLocks noGrp="1"/>
          </p:cNvSpPr>
          <p:nvPr>
            <p:ph idx="1"/>
          </p:nvPr>
        </p:nvSpPr>
        <p:spPr>
          <a:xfrm>
            <a:off x="397999" y="2554320"/>
            <a:ext cx="11326967" cy="404544"/>
          </a:xfrm>
        </p:spPr>
        <p:txBody>
          <a:bodyPr vert="horz" lIns="0" tIns="0" rIns="0" bIns="0" rtlCol="0" anchor="t">
            <a:noAutofit/>
          </a:bodyPr>
          <a:lstStyle/>
          <a:p>
            <a:pPr marL="0" indent="0" algn="ctr">
              <a:lnSpc>
                <a:spcPct val="110000"/>
              </a:lnSpc>
              <a:spcAft>
                <a:spcPts val="1000"/>
              </a:spcAft>
              <a:buNone/>
            </a:pPr>
            <a:r>
              <a:rPr lang="en-GB" sz="1800" b="1" dirty="0">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Ethnicity Median and Mean earnings</a:t>
            </a:r>
            <a:endParaRPr lang="en-GB" sz="1400" dirty="0">
              <a:cs typeface="Arial"/>
            </a:endParaRPr>
          </a:p>
          <a:p>
            <a:pPr marL="0" indent="0">
              <a:buNone/>
            </a:pPr>
            <a:endParaRPr lang="en-GB" sz="1400" dirty="0">
              <a:cs typeface="Arial"/>
            </a:endParaRPr>
          </a:p>
          <a:p>
            <a:pPr marL="0" indent="0">
              <a:buNone/>
            </a:pPr>
            <a:endParaRPr lang="en-GB" sz="1400" dirty="0">
              <a:cs typeface="Arial"/>
            </a:endParaRPr>
          </a:p>
        </p:txBody>
      </p:sp>
      <p:sp>
        <p:nvSpPr>
          <p:cNvPr id="15" name="Content Placeholder 6">
            <a:extLst>
              <a:ext uri="{FF2B5EF4-FFF2-40B4-BE49-F238E27FC236}">
                <a16:creationId xmlns:a16="http://schemas.microsoft.com/office/drawing/2014/main" id="{8CEF9A68-1631-F749-4637-2E772A7CDDB0}"/>
              </a:ext>
            </a:extLst>
          </p:cNvPr>
          <p:cNvSpPr txBox="1">
            <a:spLocks/>
          </p:cNvSpPr>
          <p:nvPr/>
        </p:nvSpPr>
        <p:spPr>
          <a:xfrm>
            <a:off x="285135" y="803606"/>
            <a:ext cx="11597118" cy="523957"/>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Arial" panose="020B0604020202020204" pitchFamily="34" charset="0"/>
              <a:buChar char="•"/>
            </a:pPr>
            <a:r>
              <a:rPr lang="en-GB" sz="1300" dirty="0">
                <a:effectLst/>
                <a:latin typeface="Arial" panose="020B0604020202020204" pitchFamily="34" charset="0"/>
                <a:ea typeface="Times New Roman" panose="02020603050405020304" pitchFamily="18" charset="0"/>
                <a:cs typeface="Arial" panose="020B0604020202020204" pitchFamily="34" charset="0"/>
              </a:rPr>
              <a:t>Staff from Asian, Black and Mixed ethnicity groups represent 8.38% of the </a:t>
            </a:r>
            <a:r>
              <a:rPr lang="en-GB" sz="1300" dirty="0" err="1">
                <a:effectLst/>
                <a:latin typeface="Arial" panose="020B0604020202020204" pitchFamily="34" charset="0"/>
                <a:ea typeface="Times New Roman" panose="02020603050405020304" pitchFamily="18" charset="0"/>
                <a:cs typeface="Arial" panose="020B0604020202020204" pitchFamily="34" charset="0"/>
              </a:rPr>
              <a:t>YLvC</a:t>
            </a:r>
            <a:r>
              <a:rPr lang="en-GB" sz="1300" dirty="0">
                <a:effectLst/>
                <a:latin typeface="Arial" panose="020B0604020202020204" pitchFamily="34" charset="0"/>
                <a:ea typeface="Times New Roman" panose="02020603050405020304" pitchFamily="18" charset="0"/>
                <a:cs typeface="Arial" panose="020B0604020202020204" pitchFamily="34" charset="0"/>
              </a:rPr>
              <a:t> workforce (up from 8.21% in April 2024). </a:t>
            </a:r>
          </a:p>
          <a:p>
            <a:pPr>
              <a:lnSpc>
                <a:spcPct val="110000"/>
              </a:lnSpc>
              <a:buFont typeface="Arial" panose="020B0604020202020204" pitchFamily="34" charset="0"/>
              <a:buChar char="•"/>
            </a:pPr>
            <a:r>
              <a:rPr lang="en-GB" sz="1300" dirty="0">
                <a:effectLst/>
                <a:latin typeface="Arial" panose="020B0604020202020204" pitchFamily="34" charset="0"/>
                <a:ea typeface="Times New Roman" panose="02020603050405020304" pitchFamily="18" charset="0"/>
                <a:cs typeface="Arial" panose="020B0604020202020204" pitchFamily="34" charset="0"/>
              </a:rPr>
              <a:t>The Ethnicity pay gap shows the difference between Asian, Black and Mixed ethnicity groups compared to the White ethnic group.  </a:t>
            </a:r>
            <a:endParaRPr lang="en-GB" sz="1300" i="1" dirty="0">
              <a:cs typeface="Arial"/>
            </a:endParaRPr>
          </a:p>
        </p:txBody>
      </p:sp>
      <p:sp>
        <p:nvSpPr>
          <p:cNvPr id="3" name="TextBox 2">
            <a:extLst>
              <a:ext uri="{FF2B5EF4-FFF2-40B4-BE49-F238E27FC236}">
                <a16:creationId xmlns:a16="http://schemas.microsoft.com/office/drawing/2014/main" id="{0524BA41-9BA0-31FA-3EEC-003DD5E78DF9}"/>
              </a:ext>
            </a:extLst>
          </p:cNvPr>
          <p:cNvSpPr txBox="1"/>
          <p:nvPr/>
        </p:nvSpPr>
        <p:spPr>
          <a:xfrm>
            <a:off x="398000" y="1529230"/>
            <a:ext cx="11396000" cy="692497"/>
          </a:xfrm>
          <a:prstGeom prst="rect">
            <a:avLst/>
          </a:prstGeom>
          <a:noFill/>
        </p:spPr>
        <p:txBody>
          <a:bodyPr wrap="square">
            <a:spAutoFit/>
          </a:bodyPr>
          <a:lstStyle/>
          <a:p>
            <a:r>
              <a:rPr lang="en-GB" sz="1300" dirty="0"/>
              <a:t>As a proportion of YLVC’s workforce, the Ethnicity breakdown is Asian 3.93%, Black 1.57%, Mixed 2.88%. Note that 2.36% of people chose not to disclose their Ethnicity. Small changes to any group could have a big impact on figures. Combined with a small demographic size, this makes it difficult to suggest Ethnicity has a significant impact on pay gaps. However, it is useful to observe patterns which could lead to further investigation.</a:t>
            </a:r>
          </a:p>
        </p:txBody>
      </p:sp>
      <p:sp>
        <p:nvSpPr>
          <p:cNvPr id="13" name="TextBox 12">
            <a:extLst>
              <a:ext uri="{FF2B5EF4-FFF2-40B4-BE49-F238E27FC236}">
                <a16:creationId xmlns:a16="http://schemas.microsoft.com/office/drawing/2014/main" id="{99796782-2F55-39FE-1C1B-9AD99D73AC4C}"/>
              </a:ext>
            </a:extLst>
          </p:cNvPr>
          <p:cNvSpPr txBox="1"/>
          <p:nvPr/>
        </p:nvSpPr>
        <p:spPr>
          <a:xfrm>
            <a:off x="420209" y="2828705"/>
            <a:ext cx="11326967" cy="292388"/>
          </a:xfrm>
          <a:prstGeom prst="rect">
            <a:avLst/>
          </a:prstGeom>
          <a:noFill/>
        </p:spPr>
        <p:txBody>
          <a:bodyPr wrap="square">
            <a:spAutoFit/>
          </a:bodyPr>
          <a:lstStyle/>
          <a:p>
            <a:pPr algn="ctr"/>
            <a:r>
              <a:rPr lang="en-GB" sz="1300" dirty="0"/>
              <a:t>In the charts below, a negative figure shows an </a:t>
            </a:r>
            <a:r>
              <a:rPr lang="en-GB" sz="1300" i="1" dirty="0"/>
              <a:t>inverse pay gap</a:t>
            </a:r>
            <a:r>
              <a:rPr lang="en-GB" sz="1300" dirty="0"/>
              <a:t>. This means the group earns more than the White Ethnic group.</a:t>
            </a:r>
          </a:p>
        </p:txBody>
      </p:sp>
      <p:sp>
        <p:nvSpPr>
          <p:cNvPr id="17" name="TextBox 16">
            <a:extLst>
              <a:ext uri="{FF2B5EF4-FFF2-40B4-BE49-F238E27FC236}">
                <a16:creationId xmlns:a16="http://schemas.microsoft.com/office/drawing/2014/main" id="{A508FE98-1AC6-0066-7A04-E58A8C364110}"/>
              </a:ext>
            </a:extLst>
          </p:cNvPr>
          <p:cNvSpPr txBox="1"/>
          <p:nvPr/>
        </p:nvSpPr>
        <p:spPr>
          <a:xfrm>
            <a:off x="4404405" y="3367419"/>
            <a:ext cx="3564269" cy="2492990"/>
          </a:xfrm>
          <a:prstGeom prst="rect">
            <a:avLst/>
          </a:prstGeom>
          <a:noFill/>
        </p:spPr>
        <p:txBody>
          <a:bodyPr wrap="square">
            <a:spAutoFit/>
          </a:bodyPr>
          <a:lstStyle/>
          <a:p>
            <a:pPr marL="285750" indent="-285750">
              <a:buFont typeface="Arial" panose="020B0604020202020204" pitchFamily="34" charset="0"/>
              <a:buChar char="•"/>
            </a:pPr>
            <a:r>
              <a:rPr lang="en-GB" sz="1300" dirty="0"/>
              <a:t>At the </a:t>
            </a:r>
            <a:r>
              <a:rPr lang="en-GB" sz="1300" b="1" dirty="0"/>
              <a:t>Median, Black </a:t>
            </a:r>
            <a:r>
              <a:rPr lang="en-GB" sz="1300" dirty="0"/>
              <a:t>ethnicity employees earn 19.3% less (widening from 13.5% in April 2024). </a:t>
            </a:r>
            <a:r>
              <a:rPr lang="en-GB" sz="1300" b="1" dirty="0"/>
              <a:t>A</a:t>
            </a:r>
            <a:endParaRPr lang="en-GB" sz="1300" dirty="0"/>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r>
              <a:rPr lang="en-GB" sz="1300" dirty="0"/>
              <a:t>At the </a:t>
            </a:r>
            <a:r>
              <a:rPr lang="en-GB" sz="1300" b="1" dirty="0"/>
              <a:t>Mean we see little change, apart from Asian ethnicity who now earn 2% less (was 2.3% more in April 2024). </a:t>
            </a:r>
          </a:p>
          <a:p>
            <a:pPr marL="285750" indent="-285750">
              <a:buFont typeface="Arial" panose="020B0604020202020204" pitchFamily="34" charset="0"/>
              <a:buChar char="•"/>
            </a:pPr>
            <a:endParaRPr lang="en-GB" sz="1300" b="1" dirty="0"/>
          </a:p>
          <a:p>
            <a:pPr marL="285750" indent="-285750">
              <a:buFont typeface="Arial" panose="020B0604020202020204" pitchFamily="34" charset="0"/>
              <a:buChar char="•"/>
            </a:pPr>
            <a:r>
              <a:rPr lang="en-GB" sz="1300" b="1" dirty="0"/>
              <a:t>Overall, the data shows that the pay gap between Minoritised Ethnic Communities compared to the White Ethnic group has decreased.</a:t>
            </a:r>
          </a:p>
        </p:txBody>
      </p:sp>
      <p:pic>
        <p:nvPicPr>
          <p:cNvPr id="6" name="Picture 5">
            <a:extLst>
              <a:ext uri="{FF2B5EF4-FFF2-40B4-BE49-F238E27FC236}">
                <a16:creationId xmlns:a16="http://schemas.microsoft.com/office/drawing/2014/main" id="{223E5596-FB7A-6DF0-7183-DCAE8AAC1B10}"/>
              </a:ext>
            </a:extLst>
          </p:cNvPr>
          <p:cNvPicPr>
            <a:picLocks noChangeAspect="1"/>
          </p:cNvPicPr>
          <p:nvPr/>
        </p:nvPicPr>
        <p:blipFill>
          <a:blip r:embed="rId3"/>
          <a:stretch>
            <a:fillRect/>
          </a:stretch>
        </p:blipFill>
        <p:spPr>
          <a:xfrm>
            <a:off x="8083909" y="3376473"/>
            <a:ext cx="3936782" cy="2888400"/>
          </a:xfrm>
          <a:prstGeom prst="rect">
            <a:avLst/>
          </a:prstGeom>
        </p:spPr>
      </p:pic>
      <p:pic>
        <p:nvPicPr>
          <p:cNvPr id="7" name="Picture 6">
            <a:extLst>
              <a:ext uri="{FF2B5EF4-FFF2-40B4-BE49-F238E27FC236}">
                <a16:creationId xmlns:a16="http://schemas.microsoft.com/office/drawing/2014/main" id="{DD9B9E80-A85E-3E7E-BF7B-D91F241531A4}"/>
              </a:ext>
            </a:extLst>
          </p:cNvPr>
          <p:cNvPicPr>
            <a:picLocks noChangeAspect="1"/>
          </p:cNvPicPr>
          <p:nvPr/>
        </p:nvPicPr>
        <p:blipFill>
          <a:blip r:embed="rId4"/>
          <a:stretch>
            <a:fillRect/>
          </a:stretch>
        </p:blipFill>
        <p:spPr>
          <a:xfrm>
            <a:off x="273127" y="3410867"/>
            <a:ext cx="4016043" cy="2943354"/>
          </a:xfrm>
          <a:prstGeom prst="rect">
            <a:avLst/>
          </a:prstGeom>
        </p:spPr>
      </p:pic>
    </p:spTree>
    <p:extLst>
      <p:ext uri="{BB962C8B-B14F-4D97-AF65-F5344CB8AC3E}">
        <p14:creationId xmlns:p14="http://schemas.microsoft.com/office/powerpoint/2010/main" val="35295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553CD-25A3-1FFE-821B-C56CBDEBE1A3}"/>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43B065-2E09-0284-317F-B9362C8E0F5E}"/>
              </a:ext>
            </a:extLst>
          </p:cNvPr>
          <p:cNvSpPr/>
          <p:nvPr/>
        </p:nvSpPr>
        <p:spPr>
          <a:xfrm>
            <a:off x="241303" y="5507575"/>
            <a:ext cx="11439832" cy="1082675"/>
          </a:xfrm>
          <a:prstGeom prst="roundRect">
            <a:avLst/>
          </a:prstGeom>
          <a:solidFill>
            <a:srgbClr val="FFFCF3"/>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37F12A53-2644-9F22-221A-BEF4C6B14BD3}"/>
              </a:ext>
            </a:extLst>
          </p:cNvPr>
          <p:cNvSpPr>
            <a:spLocks noGrp="1"/>
          </p:cNvSpPr>
          <p:nvPr>
            <p:ph type="sldNum" sz="quarter" idx="11"/>
          </p:nvPr>
        </p:nvSpPr>
        <p:spPr/>
        <p:txBody>
          <a:bodyPr/>
          <a:lstStyle/>
          <a:p>
            <a:fld id="{8811FCA1-5D36-47A4-BA30-E45609486B7A}" type="slidenum">
              <a:rPr lang="en-GB" smtClean="0"/>
              <a:pPr/>
              <a:t>7</a:t>
            </a:fld>
            <a:endParaRPr lang="en-GB"/>
          </a:p>
        </p:txBody>
      </p:sp>
      <p:sp>
        <p:nvSpPr>
          <p:cNvPr id="12" name="Title 1">
            <a:extLst>
              <a:ext uri="{FF2B5EF4-FFF2-40B4-BE49-F238E27FC236}">
                <a16:creationId xmlns:a16="http://schemas.microsoft.com/office/drawing/2014/main" id="{FA144739-0878-D3EA-E520-001C796EE960}"/>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ETHNICITY Pay Gap</a:t>
            </a:r>
          </a:p>
        </p:txBody>
      </p:sp>
      <p:sp>
        <p:nvSpPr>
          <p:cNvPr id="14" name="Content Placeholder 6">
            <a:extLst>
              <a:ext uri="{FF2B5EF4-FFF2-40B4-BE49-F238E27FC236}">
                <a16:creationId xmlns:a16="http://schemas.microsoft.com/office/drawing/2014/main" id="{42298A86-3405-0630-5DAC-5B323D8419EA}"/>
              </a:ext>
            </a:extLst>
          </p:cNvPr>
          <p:cNvSpPr>
            <a:spLocks noGrp="1"/>
          </p:cNvSpPr>
          <p:nvPr>
            <p:ph idx="1"/>
          </p:nvPr>
        </p:nvSpPr>
        <p:spPr>
          <a:xfrm>
            <a:off x="360486" y="809087"/>
            <a:ext cx="11326967" cy="404544"/>
          </a:xfrm>
        </p:spPr>
        <p:txBody>
          <a:bodyPr vert="horz" lIns="0" tIns="0" rIns="0" bIns="0" rtlCol="0" anchor="t">
            <a:noAutofit/>
          </a:bodyPr>
          <a:lstStyle/>
          <a:p>
            <a:pPr marL="0" indent="0">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Ethnicity Pay Quartiles</a:t>
            </a:r>
            <a:endParaRPr lang="en-GB" sz="1400">
              <a:cs typeface="Arial"/>
            </a:endParaRPr>
          </a:p>
        </p:txBody>
      </p:sp>
      <p:sp>
        <p:nvSpPr>
          <p:cNvPr id="3" name="TextBox 2">
            <a:extLst>
              <a:ext uri="{FF2B5EF4-FFF2-40B4-BE49-F238E27FC236}">
                <a16:creationId xmlns:a16="http://schemas.microsoft.com/office/drawing/2014/main" id="{9558B11E-694D-ED81-4B99-3B6C8F2F8920}"/>
              </a:ext>
            </a:extLst>
          </p:cNvPr>
          <p:cNvSpPr txBox="1"/>
          <p:nvPr/>
        </p:nvSpPr>
        <p:spPr>
          <a:xfrm>
            <a:off x="285135" y="1093796"/>
            <a:ext cx="11396000" cy="292388"/>
          </a:xfrm>
          <a:prstGeom prst="rect">
            <a:avLst/>
          </a:prstGeom>
          <a:noFill/>
        </p:spPr>
        <p:txBody>
          <a:bodyPr wrap="square">
            <a:spAutoFit/>
          </a:bodyPr>
          <a:lstStyle/>
          <a:p>
            <a:pPr marL="285750" indent="-285750">
              <a:buFont typeface="Arial" panose="020B0604020202020204" pitchFamily="34" charset="0"/>
              <a:buChar char="•"/>
            </a:pPr>
            <a:r>
              <a:rPr lang="en-GB" sz="1300" dirty="0"/>
              <a:t>The Band with the highest proportion of Asian and Mixed Ethnicity employees is D (highest pay) where they represent 10.5%.</a:t>
            </a:r>
          </a:p>
        </p:txBody>
      </p:sp>
      <p:sp>
        <p:nvSpPr>
          <p:cNvPr id="13" name="TextBox 12">
            <a:extLst>
              <a:ext uri="{FF2B5EF4-FFF2-40B4-BE49-F238E27FC236}">
                <a16:creationId xmlns:a16="http://schemas.microsoft.com/office/drawing/2014/main" id="{A866A8FD-8AC3-7A36-0305-70F07DFCD21A}"/>
              </a:ext>
            </a:extLst>
          </p:cNvPr>
          <p:cNvSpPr txBox="1"/>
          <p:nvPr/>
        </p:nvSpPr>
        <p:spPr>
          <a:xfrm>
            <a:off x="432516" y="5929929"/>
            <a:ext cx="11326967" cy="523220"/>
          </a:xfrm>
          <a:prstGeom prst="rect">
            <a:avLst/>
          </a:prstGeom>
          <a:noFill/>
        </p:spPr>
        <p:txBody>
          <a:bodyPr wrap="square">
            <a:spAutoFit/>
          </a:bodyPr>
          <a:lstStyle/>
          <a:p>
            <a:pPr marL="285750" indent="-285750">
              <a:buFont typeface="Arial" panose="020B0604020202020204" pitchFamily="34" charset="0"/>
              <a:buChar char="•"/>
            </a:pPr>
            <a:r>
              <a:rPr lang="en-GB" sz="1400" dirty="0"/>
              <a:t>12.5% of those who took on new positions, redeployments or who had changes to pay in the year were Asian, Black, or Mixed Ethnicity employees. This is 4.12% higher than their representation as a proportion of the total workforce.</a:t>
            </a:r>
            <a:endParaRPr lang="en-GB" sz="1400" dirty="0">
              <a:highlight>
                <a:srgbClr val="FFFF00"/>
              </a:highlight>
            </a:endParaRPr>
          </a:p>
        </p:txBody>
      </p:sp>
      <p:sp>
        <p:nvSpPr>
          <p:cNvPr id="6" name="Content Placeholder 6">
            <a:extLst>
              <a:ext uri="{FF2B5EF4-FFF2-40B4-BE49-F238E27FC236}">
                <a16:creationId xmlns:a16="http://schemas.microsoft.com/office/drawing/2014/main" id="{806EE53C-EE6E-87FA-A9AB-86FE6A943C32}"/>
              </a:ext>
            </a:extLst>
          </p:cNvPr>
          <p:cNvSpPr txBox="1">
            <a:spLocks/>
          </p:cNvSpPr>
          <p:nvPr/>
        </p:nvSpPr>
        <p:spPr>
          <a:xfrm>
            <a:off x="360486" y="5628944"/>
            <a:ext cx="11326967"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Ethnicity Further Analysis</a:t>
            </a:r>
            <a:endParaRPr lang="en-GB" sz="1400">
              <a:cs typeface="Arial"/>
            </a:endParaRPr>
          </a:p>
        </p:txBody>
      </p:sp>
      <p:sp>
        <p:nvSpPr>
          <p:cNvPr id="7" name="TextBox 6">
            <a:extLst>
              <a:ext uri="{FF2B5EF4-FFF2-40B4-BE49-F238E27FC236}">
                <a16:creationId xmlns:a16="http://schemas.microsoft.com/office/drawing/2014/main" id="{8FC13431-01D9-5B18-94CC-AD728D1A7051}"/>
              </a:ext>
            </a:extLst>
          </p:cNvPr>
          <p:cNvSpPr txBox="1"/>
          <p:nvPr/>
        </p:nvSpPr>
        <p:spPr>
          <a:xfrm>
            <a:off x="3647252" y="4950813"/>
            <a:ext cx="4386834" cy="200055"/>
          </a:xfrm>
          <a:prstGeom prst="rect">
            <a:avLst/>
          </a:prstGeom>
          <a:noFill/>
        </p:spPr>
        <p:txBody>
          <a:bodyPr wrap="square">
            <a:spAutoFit/>
          </a:bodyPr>
          <a:lstStyle/>
          <a:p>
            <a:pPr algn="ctr"/>
            <a:r>
              <a:rPr lang="en-GB" sz="700"/>
              <a:t>(Band A = lowest pay quartile; Band D = highest pay quartile)</a:t>
            </a:r>
          </a:p>
        </p:txBody>
      </p:sp>
      <p:pic>
        <p:nvPicPr>
          <p:cNvPr id="8" name="Picture 7">
            <a:extLst>
              <a:ext uri="{FF2B5EF4-FFF2-40B4-BE49-F238E27FC236}">
                <a16:creationId xmlns:a16="http://schemas.microsoft.com/office/drawing/2014/main" id="{AF302BE0-E076-3DEC-9AAF-A47E3E1CC712}"/>
              </a:ext>
            </a:extLst>
          </p:cNvPr>
          <p:cNvPicPr>
            <a:picLocks noChangeAspect="1"/>
          </p:cNvPicPr>
          <p:nvPr/>
        </p:nvPicPr>
        <p:blipFill>
          <a:blip r:embed="rId3"/>
          <a:stretch>
            <a:fillRect/>
          </a:stretch>
        </p:blipFill>
        <p:spPr>
          <a:xfrm>
            <a:off x="1196782" y="1787359"/>
            <a:ext cx="9528874" cy="3127519"/>
          </a:xfrm>
          <a:prstGeom prst="rect">
            <a:avLst/>
          </a:prstGeom>
        </p:spPr>
      </p:pic>
    </p:spTree>
    <p:extLst>
      <p:ext uri="{BB962C8B-B14F-4D97-AF65-F5344CB8AC3E}">
        <p14:creationId xmlns:p14="http://schemas.microsoft.com/office/powerpoint/2010/main" val="344473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4ABFC-30C3-32EE-5286-EF5B8FF2934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FE9788-6EC5-1309-EE39-812DF5B5F6DE}"/>
              </a:ext>
            </a:extLst>
          </p:cNvPr>
          <p:cNvSpPr>
            <a:spLocks noGrp="1"/>
          </p:cNvSpPr>
          <p:nvPr>
            <p:ph type="sldNum" sz="quarter" idx="11"/>
          </p:nvPr>
        </p:nvSpPr>
        <p:spPr/>
        <p:txBody>
          <a:bodyPr/>
          <a:lstStyle/>
          <a:p>
            <a:fld id="{8811FCA1-5D36-47A4-BA30-E45609486B7A}" type="slidenum">
              <a:rPr lang="en-GB" smtClean="0"/>
              <a:pPr/>
              <a:t>8</a:t>
            </a:fld>
            <a:endParaRPr lang="en-GB"/>
          </a:p>
        </p:txBody>
      </p:sp>
      <p:sp>
        <p:nvSpPr>
          <p:cNvPr id="12" name="Title 1">
            <a:extLst>
              <a:ext uri="{FF2B5EF4-FFF2-40B4-BE49-F238E27FC236}">
                <a16:creationId xmlns:a16="http://schemas.microsoft.com/office/drawing/2014/main" id="{2C5817CA-AC93-39E5-54E0-1B09401DA12B}"/>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SEXUAL ORIENTATION Pay Gap</a:t>
            </a:r>
          </a:p>
        </p:txBody>
      </p:sp>
      <p:sp>
        <p:nvSpPr>
          <p:cNvPr id="14" name="Content Placeholder 6">
            <a:extLst>
              <a:ext uri="{FF2B5EF4-FFF2-40B4-BE49-F238E27FC236}">
                <a16:creationId xmlns:a16="http://schemas.microsoft.com/office/drawing/2014/main" id="{49075275-AB11-7FBF-8F78-98687E348403}"/>
              </a:ext>
            </a:extLst>
          </p:cNvPr>
          <p:cNvSpPr>
            <a:spLocks noGrp="1"/>
          </p:cNvSpPr>
          <p:nvPr>
            <p:ph idx="1"/>
          </p:nvPr>
        </p:nvSpPr>
        <p:spPr>
          <a:xfrm>
            <a:off x="397999" y="2398460"/>
            <a:ext cx="11326968" cy="404544"/>
          </a:xfrm>
        </p:spPr>
        <p:txBody>
          <a:bodyPr vert="horz" lIns="0" tIns="0" rIns="0" bIns="0" rtlCol="0" anchor="t">
            <a:noAutofit/>
          </a:bodyPr>
          <a:lstStyle/>
          <a:p>
            <a:pPr marL="0" indent="0" algn="ctr">
              <a:lnSpc>
                <a:spcPct val="110000"/>
              </a:lnSpc>
              <a:spcAft>
                <a:spcPts val="1000"/>
              </a:spcAft>
              <a:buNone/>
            </a:pPr>
            <a:r>
              <a:rPr lang="en-GB" sz="1800" b="1" dirty="0">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Sexual Orientation Median and Mean earnings</a:t>
            </a:r>
            <a:endParaRPr lang="en-GB" sz="1400" dirty="0">
              <a:cs typeface="Arial"/>
            </a:endParaRPr>
          </a:p>
          <a:p>
            <a:pPr marL="0" indent="0">
              <a:buNone/>
            </a:pPr>
            <a:endParaRPr lang="en-GB" sz="1400" dirty="0">
              <a:cs typeface="Arial"/>
            </a:endParaRPr>
          </a:p>
          <a:p>
            <a:pPr marL="0" indent="0">
              <a:buNone/>
            </a:pPr>
            <a:endParaRPr lang="en-GB" sz="1400" dirty="0">
              <a:cs typeface="Arial"/>
            </a:endParaRPr>
          </a:p>
        </p:txBody>
      </p:sp>
      <p:sp>
        <p:nvSpPr>
          <p:cNvPr id="15" name="Content Placeholder 6">
            <a:extLst>
              <a:ext uri="{FF2B5EF4-FFF2-40B4-BE49-F238E27FC236}">
                <a16:creationId xmlns:a16="http://schemas.microsoft.com/office/drawing/2014/main" id="{55C8DDDD-864D-2A9E-6D91-B03857B2B4CF}"/>
              </a:ext>
            </a:extLst>
          </p:cNvPr>
          <p:cNvSpPr txBox="1">
            <a:spLocks/>
          </p:cNvSpPr>
          <p:nvPr/>
        </p:nvSpPr>
        <p:spPr>
          <a:xfrm>
            <a:off x="285135" y="803606"/>
            <a:ext cx="11597118" cy="72562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Arial" panose="020B0604020202020204" pitchFamily="34" charset="0"/>
              <a:buChar char="•"/>
            </a:pPr>
            <a:r>
              <a:rPr lang="en-GB" sz="1300" dirty="0">
                <a:effectLst/>
                <a:latin typeface="Arial"/>
                <a:ea typeface="Times New Roman" panose="02020603050405020304" pitchFamily="18" charset="0"/>
                <a:cs typeface="Arial"/>
              </a:rPr>
              <a:t>As a proportion of the workforce, 9.16% identify as LGBTQIA+ (up from 8</a:t>
            </a:r>
            <a:r>
              <a:rPr lang="en-GB" sz="1300" dirty="0">
                <a:latin typeface="Arial"/>
                <a:ea typeface="Times New Roman" panose="02020603050405020304" pitchFamily="18" charset="0"/>
                <a:cs typeface="Arial"/>
              </a:rPr>
              <a:t>% in April 2024).</a:t>
            </a:r>
            <a:r>
              <a:rPr lang="en-GB" sz="1300" dirty="0">
                <a:effectLst/>
                <a:latin typeface="Arial"/>
                <a:ea typeface="Times New Roman" panose="02020603050405020304" pitchFamily="18" charset="0"/>
                <a:cs typeface="Arial"/>
              </a:rPr>
              <a:t> Those who Prefer Not to Say is 11.78% (down from 14</a:t>
            </a:r>
            <a:r>
              <a:rPr lang="en-GB" sz="1300" dirty="0">
                <a:latin typeface="Arial"/>
                <a:ea typeface="Times New Roman" panose="02020603050405020304" pitchFamily="18" charset="0"/>
                <a:cs typeface="Arial"/>
              </a:rPr>
              <a:t>% in April 2024).</a:t>
            </a:r>
            <a:r>
              <a:rPr lang="en-GB" sz="1300" dirty="0">
                <a:effectLst/>
                <a:latin typeface="Arial"/>
                <a:ea typeface="Times New Roman" panose="02020603050405020304" pitchFamily="18" charset="0"/>
                <a:cs typeface="Arial"/>
              </a:rPr>
              <a:t> </a:t>
            </a:r>
          </a:p>
          <a:p>
            <a:pPr>
              <a:lnSpc>
                <a:spcPct val="110000"/>
              </a:lnSpc>
              <a:buFont typeface="Arial" panose="020B0604020202020204" pitchFamily="34" charset="0"/>
              <a:buChar char="•"/>
            </a:pPr>
            <a:r>
              <a:rPr lang="en-GB" sz="1300" dirty="0">
                <a:effectLst/>
                <a:latin typeface="Arial" panose="020B0604020202020204" pitchFamily="34" charset="0"/>
                <a:ea typeface="Times New Roman" panose="02020603050405020304" pitchFamily="18" charset="0"/>
                <a:cs typeface="Arial" panose="020B0604020202020204" pitchFamily="34" charset="0"/>
              </a:rPr>
              <a:t>The Sexual Orientation pay gap compares those identifying as </a:t>
            </a:r>
            <a:r>
              <a:rPr lang="en-GB" sz="1300" i="1" dirty="0">
                <a:effectLst/>
                <a:latin typeface="Arial" panose="020B0604020202020204" pitchFamily="34" charset="0"/>
                <a:ea typeface="Times New Roman" panose="02020603050405020304" pitchFamily="18" charset="0"/>
                <a:cs typeface="Arial" panose="020B0604020202020204" pitchFamily="34" charset="0"/>
              </a:rPr>
              <a:t>Gay/Lesbian </a:t>
            </a:r>
            <a:r>
              <a:rPr lang="en-GB" sz="1300" dirty="0">
                <a:effectLst/>
                <a:latin typeface="Arial" panose="020B0604020202020204" pitchFamily="34" charset="0"/>
                <a:ea typeface="Times New Roman" panose="02020603050405020304" pitchFamily="18" charset="0"/>
                <a:cs typeface="Arial" panose="020B0604020202020204" pitchFamily="34" charset="0"/>
              </a:rPr>
              <a:t>or </a:t>
            </a:r>
            <a:r>
              <a:rPr lang="en-GB" sz="1300" i="1" dirty="0">
                <a:effectLst/>
                <a:latin typeface="Arial" panose="020B0604020202020204" pitchFamily="34" charset="0"/>
                <a:ea typeface="Times New Roman" panose="02020603050405020304" pitchFamily="18" charset="0"/>
                <a:cs typeface="Arial" panose="020B0604020202020204" pitchFamily="34" charset="0"/>
              </a:rPr>
              <a:t>Bi (umbrella term) </a:t>
            </a:r>
            <a:r>
              <a:rPr lang="en-GB" sz="1300" dirty="0">
                <a:effectLst/>
                <a:latin typeface="Arial" panose="020B0604020202020204" pitchFamily="34" charset="0"/>
                <a:ea typeface="Times New Roman" panose="02020603050405020304" pitchFamily="18" charset="0"/>
                <a:cs typeface="Arial" panose="020B0604020202020204" pitchFamily="34" charset="0"/>
              </a:rPr>
              <a:t>(in our analysis we </a:t>
            </a:r>
            <a:r>
              <a:rPr lang="en-GB" sz="1300" dirty="0">
                <a:latin typeface="Arial" panose="020B0604020202020204" pitchFamily="34" charset="0"/>
                <a:ea typeface="Times New Roman" panose="02020603050405020304" pitchFamily="18" charset="0"/>
                <a:cs typeface="Arial" panose="020B0604020202020204" pitchFamily="34" charset="0"/>
              </a:rPr>
              <a:t>group these demographics under the term</a:t>
            </a:r>
            <a:r>
              <a:rPr lang="en-GB" sz="1300" dirty="0">
                <a:effectLst/>
                <a:latin typeface="Arial" panose="020B0604020202020204" pitchFamily="34" charset="0"/>
                <a:ea typeface="Times New Roman" panose="02020603050405020304" pitchFamily="18" charset="0"/>
                <a:cs typeface="Arial" panose="020B0604020202020204" pitchFamily="34" charset="0"/>
              </a:rPr>
              <a:t> </a:t>
            </a:r>
            <a:r>
              <a:rPr lang="en-GB" sz="1300" i="1" dirty="0">
                <a:effectLst/>
                <a:latin typeface="Arial" panose="020B0604020202020204" pitchFamily="34" charset="0"/>
                <a:ea typeface="Times New Roman" panose="02020603050405020304" pitchFamily="18" charset="0"/>
                <a:cs typeface="Arial" panose="020B0604020202020204" pitchFamily="34" charset="0"/>
              </a:rPr>
              <a:t>LGBTQIA+</a:t>
            </a:r>
            <a:r>
              <a:rPr lang="en-GB" sz="1300" dirty="0">
                <a:effectLst/>
                <a:latin typeface="Arial" panose="020B0604020202020204" pitchFamily="34" charset="0"/>
                <a:ea typeface="Times New Roman" panose="02020603050405020304" pitchFamily="18" charset="0"/>
                <a:cs typeface="Arial" panose="020B0604020202020204" pitchFamily="34" charset="0"/>
              </a:rPr>
              <a:t>), to those identifying as Heterosexual.</a:t>
            </a:r>
            <a:endParaRPr lang="en-GB" sz="1300" i="1" dirty="0">
              <a:cs typeface="Arial"/>
            </a:endParaRPr>
          </a:p>
        </p:txBody>
      </p:sp>
      <p:sp>
        <p:nvSpPr>
          <p:cNvPr id="3" name="TextBox 2">
            <a:extLst>
              <a:ext uri="{FF2B5EF4-FFF2-40B4-BE49-F238E27FC236}">
                <a16:creationId xmlns:a16="http://schemas.microsoft.com/office/drawing/2014/main" id="{136304BD-075C-35BA-1DA3-C3DE00FA0B04}"/>
              </a:ext>
            </a:extLst>
          </p:cNvPr>
          <p:cNvSpPr txBox="1"/>
          <p:nvPr/>
        </p:nvSpPr>
        <p:spPr>
          <a:xfrm>
            <a:off x="397999" y="1878309"/>
            <a:ext cx="11439831" cy="492443"/>
          </a:xfrm>
          <a:prstGeom prst="rect">
            <a:avLst/>
          </a:prstGeom>
          <a:noFill/>
        </p:spPr>
        <p:txBody>
          <a:bodyPr wrap="square">
            <a:spAutoFit/>
          </a:bodyPr>
          <a:lstStyle/>
          <a:p>
            <a:r>
              <a:rPr lang="en-GB" sz="1300" dirty="0"/>
              <a:t>Small changes to any group could have a big impact on figures. These factors combined with a small demographic size make it difficult to suggest Sexual Orientation has a significant impact on pay gaps. However, it is useful to observe patterns which could lead to further investigation.</a:t>
            </a:r>
          </a:p>
        </p:txBody>
      </p:sp>
      <p:sp>
        <p:nvSpPr>
          <p:cNvPr id="17" name="TextBox 16">
            <a:extLst>
              <a:ext uri="{FF2B5EF4-FFF2-40B4-BE49-F238E27FC236}">
                <a16:creationId xmlns:a16="http://schemas.microsoft.com/office/drawing/2014/main" id="{09CD4910-877D-26EC-5361-A8CCAD7466AC}"/>
              </a:ext>
            </a:extLst>
          </p:cNvPr>
          <p:cNvSpPr txBox="1"/>
          <p:nvPr/>
        </p:nvSpPr>
        <p:spPr>
          <a:xfrm>
            <a:off x="285135" y="2660828"/>
            <a:ext cx="11613081" cy="1092607"/>
          </a:xfrm>
          <a:prstGeom prst="rect">
            <a:avLst/>
          </a:prstGeom>
          <a:noFill/>
        </p:spPr>
        <p:txBody>
          <a:bodyPr wrap="square">
            <a:spAutoFit/>
          </a:bodyPr>
          <a:lstStyle/>
          <a:p>
            <a:pPr marL="285750" indent="-285750">
              <a:buFont typeface="Arial" panose="020B0604020202020204" pitchFamily="34" charset="0"/>
              <a:buChar char="•"/>
            </a:pPr>
            <a:r>
              <a:rPr lang="en-GB" sz="1300" dirty="0"/>
              <a:t>In the charts below a positive figure shows a </a:t>
            </a:r>
            <a:r>
              <a:rPr lang="en-GB" sz="1300" i="1" dirty="0"/>
              <a:t>pay gap</a:t>
            </a:r>
            <a:r>
              <a:rPr lang="en-GB" sz="1300" dirty="0"/>
              <a:t>, meaning Heterosexual employees earn more than those identifying as LGBTQIA+.</a:t>
            </a:r>
          </a:p>
          <a:p>
            <a:pPr marL="285750" indent="-285750">
              <a:buFont typeface="Arial" panose="020B0604020202020204" pitchFamily="34" charset="0"/>
              <a:buChar char="•"/>
            </a:pPr>
            <a:r>
              <a:rPr lang="en-GB" sz="1300" dirty="0"/>
              <a:t>The</a:t>
            </a:r>
            <a:r>
              <a:rPr lang="en-GB" sz="1300" b="1" dirty="0"/>
              <a:t> Median shows those identifying as LGBTQIA+ earn 5.8% less than those identifying as Heterosexual </a:t>
            </a:r>
            <a:r>
              <a:rPr lang="en-GB" sz="1300" dirty="0"/>
              <a:t>(a reversal from earning 0.4% more in April 2024).</a:t>
            </a:r>
          </a:p>
          <a:p>
            <a:pPr marL="285750" indent="-285750">
              <a:buFont typeface="Arial" panose="020B0604020202020204" pitchFamily="34" charset="0"/>
              <a:buChar char="•"/>
            </a:pPr>
            <a:r>
              <a:rPr lang="en-GB" sz="1300" dirty="0"/>
              <a:t>At the </a:t>
            </a:r>
            <a:r>
              <a:rPr lang="en-GB" sz="1300" b="1" dirty="0"/>
              <a:t>Mean, people identifying as LGBTQIA+ earn 6.3% less than those identifying as Heterosexual</a:t>
            </a:r>
            <a:r>
              <a:rPr lang="en-GB" sz="1300" dirty="0"/>
              <a:t> (a reversal from 5.1% more in April 2024). </a:t>
            </a:r>
          </a:p>
          <a:p>
            <a:pPr marL="285750" indent="-285750">
              <a:buFont typeface="Arial" panose="020B0604020202020204" pitchFamily="34" charset="0"/>
              <a:buChar char="•"/>
            </a:pPr>
            <a:r>
              <a:rPr lang="en-GB" sz="1300" dirty="0"/>
              <a:t>Overall</a:t>
            </a:r>
            <a:r>
              <a:rPr lang="en-GB" sz="1300" b="1" dirty="0"/>
              <a:t>, this shows a widening pay gap between LGBTQIA+ identifying and Heterosexual employees</a:t>
            </a:r>
            <a:r>
              <a:rPr lang="en-GB" sz="1300" dirty="0"/>
              <a:t>.</a:t>
            </a:r>
            <a:endParaRPr lang="en-GB" sz="1300" b="1" dirty="0"/>
          </a:p>
        </p:txBody>
      </p:sp>
      <p:pic>
        <p:nvPicPr>
          <p:cNvPr id="5" name="Picture 4">
            <a:extLst>
              <a:ext uri="{FF2B5EF4-FFF2-40B4-BE49-F238E27FC236}">
                <a16:creationId xmlns:a16="http://schemas.microsoft.com/office/drawing/2014/main" id="{3B1E05FF-8091-7623-FE50-BE508981D611}"/>
              </a:ext>
            </a:extLst>
          </p:cNvPr>
          <p:cNvPicPr>
            <a:picLocks noChangeAspect="1"/>
          </p:cNvPicPr>
          <p:nvPr/>
        </p:nvPicPr>
        <p:blipFill>
          <a:blip r:embed="rId3"/>
          <a:stretch>
            <a:fillRect/>
          </a:stretch>
        </p:blipFill>
        <p:spPr>
          <a:xfrm>
            <a:off x="3431754" y="3849651"/>
            <a:ext cx="5328491" cy="2887428"/>
          </a:xfrm>
          <a:prstGeom prst="rect">
            <a:avLst/>
          </a:prstGeom>
        </p:spPr>
      </p:pic>
    </p:spTree>
    <p:extLst>
      <p:ext uri="{BB962C8B-B14F-4D97-AF65-F5344CB8AC3E}">
        <p14:creationId xmlns:p14="http://schemas.microsoft.com/office/powerpoint/2010/main" val="159037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13554-76FD-8FC6-543E-1FE54A70FEB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DADCDCE-B7F7-694D-5722-0FD931FF85B2}"/>
              </a:ext>
            </a:extLst>
          </p:cNvPr>
          <p:cNvSpPr/>
          <p:nvPr/>
        </p:nvSpPr>
        <p:spPr>
          <a:xfrm>
            <a:off x="241303" y="5719337"/>
            <a:ext cx="11439832" cy="919717"/>
          </a:xfrm>
          <a:prstGeom prst="roundRect">
            <a:avLst/>
          </a:prstGeom>
          <a:solidFill>
            <a:srgbClr val="FFFCF3"/>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4C6D5C9E-3A57-4F1B-3912-DB2C53B8485E}"/>
              </a:ext>
            </a:extLst>
          </p:cNvPr>
          <p:cNvSpPr>
            <a:spLocks noGrp="1"/>
          </p:cNvSpPr>
          <p:nvPr>
            <p:ph type="sldNum" sz="quarter" idx="11"/>
          </p:nvPr>
        </p:nvSpPr>
        <p:spPr/>
        <p:txBody>
          <a:bodyPr/>
          <a:lstStyle/>
          <a:p>
            <a:fld id="{8811FCA1-5D36-47A4-BA30-E45609486B7A}" type="slidenum">
              <a:rPr lang="en-GB" smtClean="0"/>
              <a:pPr/>
              <a:t>9</a:t>
            </a:fld>
            <a:endParaRPr lang="en-GB"/>
          </a:p>
        </p:txBody>
      </p:sp>
      <p:sp>
        <p:nvSpPr>
          <p:cNvPr id="12" name="Title 1">
            <a:extLst>
              <a:ext uri="{FF2B5EF4-FFF2-40B4-BE49-F238E27FC236}">
                <a16:creationId xmlns:a16="http://schemas.microsoft.com/office/drawing/2014/main" id="{1BE4DB78-AC7F-F0E1-58AA-23B4359AAF7B}"/>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SEXUAL ORIENTATION Pay Gap</a:t>
            </a:r>
          </a:p>
        </p:txBody>
      </p:sp>
      <p:sp>
        <p:nvSpPr>
          <p:cNvPr id="14" name="Content Placeholder 6">
            <a:extLst>
              <a:ext uri="{FF2B5EF4-FFF2-40B4-BE49-F238E27FC236}">
                <a16:creationId xmlns:a16="http://schemas.microsoft.com/office/drawing/2014/main" id="{A3E281BC-E403-34AB-A506-BAE8F93F0F5D}"/>
              </a:ext>
            </a:extLst>
          </p:cNvPr>
          <p:cNvSpPr>
            <a:spLocks noGrp="1"/>
          </p:cNvSpPr>
          <p:nvPr>
            <p:ph idx="1"/>
          </p:nvPr>
        </p:nvSpPr>
        <p:spPr>
          <a:xfrm>
            <a:off x="360486" y="809087"/>
            <a:ext cx="11326967" cy="404544"/>
          </a:xfrm>
        </p:spPr>
        <p:txBody>
          <a:bodyPr vert="horz" lIns="0" tIns="0" rIns="0" bIns="0" rtlCol="0" anchor="t">
            <a:noAutofit/>
          </a:bodyPr>
          <a:lstStyle/>
          <a:p>
            <a:pPr marL="0" indent="0">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Sexual Orientation Pay Quartiles</a:t>
            </a:r>
            <a:endParaRPr lang="en-GB" sz="1400">
              <a:cs typeface="Arial"/>
            </a:endParaRPr>
          </a:p>
        </p:txBody>
      </p:sp>
      <p:sp>
        <p:nvSpPr>
          <p:cNvPr id="3" name="TextBox 2">
            <a:extLst>
              <a:ext uri="{FF2B5EF4-FFF2-40B4-BE49-F238E27FC236}">
                <a16:creationId xmlns:a16="http://schemas.microsoft.com/office/drawing/2014/main" id="{5030F57B-E54D-F045-FC56-9D16E0A126D2}"/>
              </a:ext>
            </a:extLst>
          </p:cNvPr>
          <p:cNvSpPr txBox="1"/>
          <p:nvPr/>
        </p:nvSpPr>
        <p:spPr>
          <a:xfrm>
            <a:off x="285135" y="1093796"/>
            <a:ext cx="11396000" cy="49244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300" b="1" dirty="0"/>
              <a:t>The proportion of employees identifying as LGBTQIA+ has fallen in higher paying roles and increased in lower paying roles. </a:t>
            </a:r>
            <a:r>
              <a:rPr lang="en-GB" sz="1300" dirty="0"/>
              <a:t>(Compared to April 2024, Band A is up 2.3%, Band B is up 8.8%, Band C is down 0.9%, Band D is down 3.4%).</a:t>
            </a:r>
            <a:endParaRPr lang="en-GB" sz="1300" b="1" dirty="0"/>
          </a:p>
        </p:txBody>
      </p:sp>
      <p:sp>
        <p:nvSpPr>
          <p:cNvPr id="13" name="TextBox 12">
            <a:extLst>
              <a:ext uri="{FF2B5EF4-FFF2-40B4-BE49-F238E27FC236}">
                <a16:creationId xmlns:a16="http://schemas.microsoft.com/office/drawing/2014/main" id="{B9B5AB1F-33F4-7A9F-DD75-B62C2D30B66F}"/>
              </a:ext>
            </a:extLst>
          </p:cNvPr>
          <p:cNvSpPr txBox="1"/>
          <p:nvPr/>
        </p:nvSpPr>
        <p:spPr>
          <a:xfrm>
            <a:off x="299040" y="6057372"/>
            <a:ext cx="11326967" cy="523220"/>
          </a:xfrm>
          <a:prstGeom prst="rect">
            <a:avLst/>
          </a:prstGeom>
          <a:noFill/>
        </p:spPr>
        <p:txBody>
          <a:bodyPr wrap="square">
            <a:spAutoFit/>
          </a:bodyPr>
          <a:lstStyle/>
          <a:p>
            <a:pPr marL="285750" indent="-285750">
              <a:buFont typeface="Arial" panose="020B0604020202020204" pitchFamily="34" charset="0"/>
              <a:buChar char="•"/>
            </a:pPr>
            <a:r>
              <a:rPr lang="en-GB" sz="1400" dirty="0"/>
              <a:t>14.28% of those who took on new positions, redeployments or who had changes to pay in the year identify as LGBTQIA+. This is above their representation in the total workforce (which is 9.16%).</a:t>
            </a:r>
          </a:p>
        </p:txBody>
      </p:sp>
      <p:sp>
        <p:nvSpPr>
          <p:cNvPr id="6" name="Content Placeholder 6">
            <a:extLst>
              <a:ext uri="{FF2B5EF4-FFF2-40B4-BE49-F238E27FC236}">
                <a16:creationId xmlns:a16="http://schemas.microsoft.com/office/drawing/2014/main" id="{B251E240-6B6F-D826-7F9C-897D729F7759}"/>
              </a:ext>
            </a:extLst>
          </p:cNvPr>
          <p:cNvSpPr txBox="1">
            <a:spLocks/>
          </p:cNvSpPr>
          <p:nvPr/>
        </p:nvSpPr>
        <p:spPr>
          <a:xfrm>
            <a:off x="365429" y="5785911"/>
            <a:ext cx="11326967"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Sexual Orientation Further Analysis</a:t>
            </a:r>
            <a:endParaRPr lang="en-GB" sz="1400">
              <a:cs typeface="Arial"/>
            </a:endParaRPr>
          </a:p>
        </p:txBody>
      </p:sp>
      <p:sp>
        <p:nvSpPr>
          <p:cNvPr id="7" name="TextBox 6">
            <a:extLst>
              <a:ext uri="{FF2B5EF4-FFF2-40B4-BE49-F238E27FC236}">
                <a16:creationId xmlns:a16="http://schemas.microsoft.com/office/drawing/2014/main" id="{DFFEB36F-F999-5F9F-0BA2-772D879AF404}"/>
              </a:ext>
            </a:extLst>
          </p:cNvPr>
          <p:cNvSpPr txBox="1"/>
          <p:nvPr/>
        </p:nvSpPr>
        <p:spPr>
          <a:xfrm>
            <a:off x="4006030" y="5329200"/>
            <a:ext cx="4386834" cy="200055"/>
          </a:xfrm>
          <a:prstGeom prst="rect">
            <a:avLst/>
          </a:prstGeom>
          <a:noFill/>
        </p:spPr>
        <p:txBody>
          <a:bodyPr wrap="square">
            <a:spAutoFit/>
          </a:bodyPr>
          <a:lstStyle/>
          <a:p>
            <a:pPr algn="ctr"/>
            <a:r>
              <a:rPr lang="en-GB" sz="700" dirty="0"/>
              <a:t>(Band A = lowest pay quartile; Band D = highest pay quartile)</a:t>
            </a:r>
          </a:p>
        </p:txBody>
      </p:sp>
      <p:pic>
        <p:nvPicPr>
          <p:cNvPr id="8" name="Picture 7">
            <a:extLst>
              <a:ext uri="{FF2B5EF4-FFF2-40B4-BE49-F238E27FC236}">
                <a16:creationId xmlns:a16="http://schemas.microsoft.com/office/drawing/2014/main" id="{E44BF3C8-3973-7315-F6CC-5B4C83CC68AB}"/>
              </a:ext>
            </a:extLst>
          </p:cNvPr>
          <p:cNvPicPr>
            <a:picLocks noChangeAspect="1"/>
          </p:cNvPicPr>
          <p:nvPr/>
        </p:nvPicPr>
        <p:blipFill>
          <a:blip r:embed="rId3"/>
          <a:stretch>
            <a:fillRect/>
          </a:stretch>
        </p:blipFill>
        <p:spPr>
          <a:xfrm>
            <a:off x="1603041" y="1811964"/>
            <a:ext cx="8985917" cy="3458774"/>
          </a:xfrm>
          <a:prstGeom prst="rect">
            <a:avLst/>
          </a:prstGeom>
        </p:spPr>
      </p:pic>
    </p:spTree>
    <p:extLst>
      <p:ext uri="{BB962C8B-B14F-4D97-AF65-F5344CB8AC3E}">
        <p14:creationId xmlns:p14="http://schemas.microsoft.com/office/powerpoint/2010/main" val="1395744902"/>
      </p:ext>
    </p:extLst>
  </p:cSld>
  <p:clrMapOvr>
    <a:masterClrMapping/>
  </p:clrMapOvr>
</p:sld>
</file>

<file path=ppt/theme/theme1.xml><?xml version="1.0" encoding="utf-8"?>
<a:theme xmlns:a="http://schemas.openxmlformats.org/drawingml/2006/main" name="Young Lives vs Cancer">
  <a:themeElements>
    <a:clrScheme name="YLvC 2021">
      <a:dk1>
        <a:srgbClr val="FFFFFF"/>
      </a:dk1>
      <a:lt1>
        <a:srgbClr val="000000"/>
      </a:lt1>
      <a:dk2>
        <a:srgbClr val="FFFFFF"/>
      </a:dk2>
      <a:lt2>
        <a:srgbClr val="000000"/>
      </a:lt2>
      <a:accent1>
        <a:srgbClr val="A7A7A7"/>
      </a:accent1>
      <a:accent2>
        <a:srgbClr val="B9097E"/>
      </a:accent2>
      <a:accent3>
        <a:srgbClr val="FF8E1C"/>
      </a:accent3>
      <a:accent4>
        <a:srgbClr val="FEC800"/>
      </a:accent4>
      <a:accent5>
        <a:srgbClr val="D2D92A"/>
      </a:accent5>
      <a:accent6>
        <a:srgbClr val="24B6C3"/>
      </a:accent6>
      <a:hlink>
        <a:srgbClr val="B9097E"/>
      </a:hlink>
      <a:folHlink>
        <a:srgbClr val="A7A7A7"/>
      </a:folHlink>
    </a:clrScheme>
    <a:fontScheme name="Young Lives vs Cancer">
      <a:majorFont>
        <a:latin typeface="Fette Engschrift 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66CAFF02-95BB-7F47-B53A-803D4E564E55}" vid="{7980B73A-1F90-C140-9226-5CBB895EA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D7ADD8454FD148AE111B94BFB5729F" ma:contentTypeVersion="11" ma:contentTypeDescription="Create a new document." ma:contentTypeScope="" ma:versionID="beaf713cd27551e2cc9d052f8e85c3a7">
  <xsd:schema xmlns:xsd="http://www.w3.org/2001/XMLSchema" xmlns:xs="http://www.w3.org/2001/XMLSchema" xmlns:p="http://schemas.microsoft.com/office/2006/metadata/properties" xmlns:ns3="08bc27fb-cff5-4520-9f8c-6d7b4e77711a" targetNamespace="http://schemas.microsoft.com/office/2006/metadata/properties" ma:root="true" ma:fieldsID="7747165973deca1cfb6d15292407a685" ns3:_="">
    <xsd:import namespace="08bc27fb-cff5-4520-9f8c-6d7b4e77711a"/>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c27fb-cff5-4520-9f8c-6d7b4e77711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8bc27fb-cff5-4520-9f8c-6d7b4e77711a" xsi:nil="true"/>
  </documentManagement>
</p:properties>
</file>

<file path=customXml/itemProps1.xml><?xml version="1.0" encoding="utf-8"?>
<ds:datastoreItem xmlns:ds="http://schemas.openxmlformats.org/officeDocument/2006/customXml" ds:itemID="{21F881EC-675A-44EF-B2B8-84AC3CCB23B0}">
  <ds:schemaRefs>
    <ds:schemaRef ds:uri="http://schemas.microsoft.com/sharepoint/v3/contenttype/forms"/>
  </ds:schemaRefs>
</ds:datastoreItem>
</file>

<file path=customXml/itemProps2.xml><?xml version="1.0" encoding="utf-8"?>
<ds:datastoreItem xmlns:ds="http://schemas.openxmlformats.org/officeDocument/2006/customXml" ds:itemID="{3C322C6A-9A17-43AD-B21B-48653F70585A}">
  <ds:schemaRefs>
    <ds:schemaRef ds:uri="08bc27fb-cff5-4520-9f8c-6d7b4e7771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D76097-A85E-4179-920E-F85F674661D3}">
  <ds:schemaRefs>
    <ds:schemaRef ds:uri="http://schemas.microsoft.com/office/2006/metadata/properties"/>
    <ds:schemaRef ds:uri="http://schemas.microsoft.com/office/2006/documentManagement/types"/>
    <ds:schemaRef ds:uri="http://purl.org/dc/elements/1.1/"/>
    <ds:schemaRef ds:uri="http://purl.org/dc/terms/"/>
    <ds:schemaRef ds:uri="08bc27fb-cff5-4520-9f8c-6d7b4e77711a"/>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template (18)</Template>
  <TotalTime>0</TotalTime>
  <Words>3699</Words>
  <Application>Microsoft Office PowerPoint</Application>
  <PresentationFormat>Widescreen</PresentationFormat>
  <Paragraphs>181</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Symbol</vt:lpstr>
      <vt:lpstr>Fette Engschrift D</vt:lpstr>
      <vt:lpstr>Wingdings</vt:lpstr>
      <vt:lpstr>Courier New</vt:lpstr>
      <vt:lpstr>Young Lives vs Cancer</vt:lpstr>
      <vt:lpstr>Pay Gap REPORT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CLIC Sargent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survey 2023</dc:title>
  <dc:subject/>
  <dc:creator>Jen Harries</dc:creator>
  <cp:keywords/>
  <dc:description/>
  <cp:lastModifiedBy>Daniel Jones</cp:lastModifiedBy>
  <cp:revision>131</cp:revision>
  <cp:lastPrinted>2020-11-25T13:28:34Z</cp:lastPrinted>
  <dcterms:created xsi:type="dcterms:W3CDTF">2023-09-29T15:26:27Z</dcterms:created>
  <dcterms:modified xsi:type="dcterms:W3CDTF">2026-04-01T16:35:29Z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0x010100E6D7ADD8454FD148AE111B94BFB5729F</vt:lpwstr>
  </property>
</Properties>
</file>